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60" r:id="rId2"/>
    <p:sldId id="317" r:id="rId3"/>
    <p:sldId id="258" r:id="rId4"/>
    <p:sldId id="262" r:id="rId5"/>
    <p:sldId id="318" r:id="rId6"/>
    <p:sldId id="315" r:id="rId7"/>
    <p:sldId id="314" r:id="rId8"/>
    <p:sldId id="274" r:id="rId9"/>
    <p:sldId id="277" r:id="rId10"/>
    <p:sldId id="278" r:id="rId11"/>
    <p:sldId id="279" r:id="rId12"/>
    <p:sldId id="280" r:id="rId13"/>
    <p:sldId id="287" r:id="rId14"/>
    <p:sldId id="320" r:id="rId15"/>
    <p:sldId id="319" r:id="rId16"/>
    <p:sldId id="281" r:id="rId17"/>
    <p:sldId id="283" r:id="rId18"/>
    <p:sldId id="316" r:id="rId1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7E2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-56" y="-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01382E-9B39-4EAB-BD1B-53CCE1D5BC5B}" type="datetimeFigureOut">
              <a:rPr lang="ru-RU"/>
              <a:pPr>
                <a:defRPr/>
              </a:pPr>
              <a:t>25.10.2022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181047-0CBF-43E3-8B6B-071422157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Title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/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863" y="5870575"/>
            <a:ext cx="1600200" cy="377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7F393-C710-4D4A-BA17-378EB096662A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5870575"/>
            <a:ext cx="4894263" cy="377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9263" y="5870575"/>
            <a:ext cx="550862" cy="377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F3B5C-E51D-43E1-829A-14493943D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778DB-8C6C-4D3D-A784-0ACB99732F96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2C9EE-8BCA-4A41-B398-72C7C716A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F325E-2A4B-42A0-B433-A8F2A22A0A94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B0750-379E-477C-BEFC-41C04831AE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4"/>
          <p:cNvSpPr txBox="1"/>
          <p:nvPr/>
        </p:nvSpPr>
        <p:spPr>
          <a:xfrm>
            <a:off x="10237788" y="274320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7" name="TextBox 10"/>
          <p:cNvSpPr txBox="1"/>
          <p:nvPr/>
        </p:nvSpPr>
        <p:spPr>
          <a:xfrm>
            <a:off x="488950" y="82391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/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125EA-C0F1-4EF0-9076-FFCBC9740497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7C4BA-70C7-4F5B-BC5C-083EBC9BC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CD0A9-8FCC-4FEE-8C29-21E1E08D64D4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7BEE4-2092-4CD6-BCA6-B442FF6A3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2"/>
          <p:cNvSpPr txBox="1"/>
          <p:nvPr/>
        </p:nvSpPr>
        <p:spPr>
          <a:xfrm>
            <a:off x="10237788" y="274320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488950" y="823913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/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553A8-D060-43F0-9A74-E9D38168E053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58BAD-F9AB-47C5-821F-F699FD977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/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3F8B-2708-42A3-832E-6CCB4D030E07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3D9BD-28BE-4918-A661-67368DE34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60B07-8B98-4E1F-BC11-DBA5664A949C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DFBF2-A482-4291-93A7-224E14F40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69F5-8D70-4450-9778-3FD5A559BD6F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991FB-E6C8-473F-989F-D9A39084B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3D90-B37E-434B-8AA1-2BA1203BB309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47670-8495-412E-B859-F13383943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ADBB3-41E3-42E6-AE4A-C8C256525CD3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8B475-2F57-4281-9B83-C6BB4F2C5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C4531-DC41-48AB-9721-D90E1451458F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D218F-AAF3-488B-BC63-0CECBEB38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06265-320B-4321-A25F-B619E73E7CD5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FE54D-1B60-4A82-BF72-D9D2D5A3E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E8AC7-4869-48A6-B853-7B28B3FF502B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D56E8-64B6-4DF3-8E05-0E60F5D5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7AAB5-2811-484E-B0DE-3BF877DE6B6E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4210E-EA3F-4E02-8CDE-911ACC287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848B5-0FA4-4350-9EC6-DD128F35F50E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D925E-6679-431F-BD1E-4D5FA0C1F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88825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2F751-815A-485F-9117-B9BA73D9DEE1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CF25A-DC17-4463-8860-4EC8A2DF6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10131425" cy="14557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41538"/>
            <a:ext cx="10131425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963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4ED98891-1183-46FB-950C-DB9434EF3191}" type="datetimeFigureOut">
              <a:rPr lang="en-US"/>
              <a:pPr>
                <a:defRPr/>
              </a:pPr>
              <a:t>10/25/2022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96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363" y="5870575"/>
            <a:ext cx="550862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C4FC95BB-CD1A-49F3-A8B6-C7EEB4C7AD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65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.lanbook.com/book/132829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4"/>
          <p:cNvSpPr>
            <a:spLocks noChangeArrowheads="1"/>
          </p:cNvSpPr>
          <p:nvPr/>
        </p:nvSpPr>
        <p:spPr bwMode="auto">
          <a:xfrm>
            <a:off x="531813" y="304800"/>
            <a:ext cx="11020425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4000" b="1">
                <a:solidFill>
                  <a:srgbClr val="FF3300"/>
                </a:solidFill>
                <a:latin typeface="Times New Roman" pitchFamily="18" charset="0"/>
              </a:rPr>
              <a:t>Раздел 2. Социальные процессы </a:t>
            </a:r>
          </a:p>
          <a:p>
            <a:pPr marL="342900" indent="-342900" algn="ctr"/>
            <a:r>
              <a:rPr lang="ru-RU" sz="4000" b="1">
                <a:solidFill>
                  <a:srgbClr val="FF3300"/>
                </a:solidFill>
                <a:latin typeface="Times New Roman" pitchFamily="18" charset="0"/>
              </a:rPr>
              <a:t>и отношения</a:t>
            </a:r>
          </a:p>
          <a:p>
            <a:pPr marL="342900" indent="-342900" algn="ctr"/>
            <a:endParaRPr lang="ru-RU" sz="4000" b="1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algn="ctr"/>
            <a:r>
              <a:rPr lang="ru-RU" sz="4000" b="1">
                <a:solidFill>
                  <a:srgbClr val="FF3300"/>
                </a:solidFill>
                <a:latin typeface="Times New Roman" pitchFamily="18" charset="0"/>
              </a:rPr>
              <a:t>ТЕМА 2.1. СОЦИАЛИЗАЦИЯ ИНДИВИДА</a:t>
            </a:r>
          </a:p>
          <a:p>
            <a:pPr marL="342900" indent="-342900" algn="ctr"/>
            <a:endParaRPr lang="ru-RU" sz="4000" b="1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3600" b="1">
                <a:solidFill>
                  <a:srgbClr val="FFFF00"/>
                </a:solidFill>
                <a:latin typeface="Times New Roman" pitchFamily="18" charset="0"/>
              </a:rPr>
              <a:t>   Понятие и сущность социализации как социального процесса</a:t>
            </a:r>
          </a:p>
          <a:p>
            <a:pPr marL="342900" indent="-342900">
              <a:buFontTx/>
              <a:buAutoNum type="arabicPeriod"/>
            </a:pPr>
            <a:r>
              <a:rPr lang="ru-RU" sz="3600" b="1">
                <a:solidFill>
                  <a:srgbClr val="FFFF00"/>
                </a:solidFill>
                <a:latin typeface="Times New Roman" pitchFamily="18" charset="0"/>
              </a:rPr>
              <a:t>   Механизмы социализации</a:t>
            </a:r>
          </a:p>
          <a:p>
            <a:pPr marL="342900" indent="-342900">
              <a:buFontTx/>
              <a:buAutoNum type="arabicPeriod"/>
            </a:pPr>
            <a:r>
              <a:rPr lang="ru-RU" sz="3600" b="1">
                <a:solidFill>
                  <a:srgbClr val="FFFF00"/>
                </a:solidFill>
                <a:latin typeface="Times New Roman" pitchFamily="18" charset="0"/>
              </a:rPr>
              <a:t>   Каналы и средства социализации индивида</a:t>
            </a:r>
          </a:p>
          <a:p>
            <a:pPr marL="342900" indent="-342900"/>
            <a:endParaRPr lang="ru-RU" sz="4000" b="1">
              <a:solidFill>
                <a:srgbClr val="FFFF00"/>
              </a:solidFill>
              <a:latin typeface="Times New Roman" pitchFamily="18" charset="0"/>
            </a:endParaRPr>
          </a:p>
          <a:p>
            <a:pPr marL="342900" indent="-342900" algn="ctr"/>
            <a:endParaRPr lang="ru-RU" sz="4000" b="1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77838" y="1820863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 flipV="1">
            <a:off x="-2381" y="1354932"/>
            <a:ext cx="971550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675" name="Группа 2"/>
          <p:cNvGrpSpPr>
            <a:grpSpLocks/>
          </p:cNvGrpSpPr>
          <p:nvPr/>
        </p:nvGrpSpPr>
        <p:grpSpPr bwMode="auto">
          <a:xfrm>
            <a:off x="247650" y="1587500"/>
            <a:ext cx="461963" cy="466725"/>
            <a:chOff x="6120000" y="2124000"/>
            <a:chExt cx="461463" cy="466472"/>
          </a:xfrm>
        </p:grpSpPr>
        <p:sp>
          <p:nvSpPr>
            <p:cNvPr id="7" name="Овал 6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790" name="TextBox 7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2</a:t>
              </a:r>
            </a:p>
          </p:txBody>
        </p:sp>
      </p:grp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488950" y="1220788"/>
            <a:ext cx="36036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677" name="Группа 10"/>
          <p:cNvGrpSpPr>
            <a:grpSpLocks/>
          </p:cNvGrpSpPr>
          <p:nvPr/>
        </p:nvGrpSpPr>
        <p:grpSpPr bwMode="auto">
          <a:xfrm>
            <a:off x="5972175" y="1900238"/>
            <a:ext cx="5461000" cy="1895475"/>
            <a:chOff x="5949863" y="1406466"/>
            <a:chExt cx="5461348" cy="1662412"/>
          </a:xfrm>
        </p:grpSpPr>
        <p:sp>
          <p:nvSpPr>
            <p:cNvPr id="12" name="Прямоугольная выноска 11"/>
            <p:cNvSpPr/>
            <p:nvPr/>
          </p:nvSpPr>
          <p:spPr>
            <a:xfrm>
              <a:off x="5949863" y="1406466"/>
              <a:ext cx="5461348" cy="1662412"/>
            </a:xfrm>
            <a:prstGeom prst="wedgeRectCallout">
              <a:avLst>
                <a:gd name="adj1" fmla="val -69686"/>
                <a:gd name="adj2" fmla="val -59547"/>
              </a:avLst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788" name="TextBox 12"/>
            <p:cNvSpPr txBox="1">
              <a:spLocks noChangeArrowheads="1"/>
            </p:cNvSpPr>
            <p:nvPr/>
          </p:nvSpPr>
          <p:spPr bwMode="auto">
            <a:xfrm>
              <a:off x="6283259" y="1481650"/>
              <a:ext cx="5048572" cy="1285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rgbClr val="FFFF00"/>
                  </a:solidFill>
                  <a:latin typeface="Times New Roman" pitchFamily="18" charset="0"/>
                </a:rPr>
                <a:t>Соотнесение и отождествление индивида </a:t>
              </a:r>
              <a:r>
                <a:rPr lang="ru-RU" b="1">
                  <a:latin typeface="Times New Roman" pitchFamily="18" charset="0"/>
                </a:rPr>
                <a:t>с определенными людьми или социальными группами, позволяющее усваивать присущие им разнообразные нормы, отношения и паттерны поведения. </a:t>
              </a:r>
            </a:p>
          </p:txBody>
        </p:sp>
      </p:grpSp>
      <p:graphicFrame>
        <p:nvGraphicFramePr>
          <p:cNvPr id="34941" name="Group 125"/>
          <p:cNvGraphicFramePr>
            <a:graphicFrameLocks noGrp="1"/>
          </p:cNvGraphicFramePr>
          <p:nvPr/>
        </p:nvGraphicFramePr>
        <p:xfrm>
          <a:off x="5915025" y="4281488"/>
          <a:ext cx="5918200" cy="2136775"/>
        </p:xfrm>
        <a:graphic>
          <a:graphicData uri="http://schemas.openxmlformats.org/drawingml/2006/table">
            <a:tbl>
              <a:tblPr/>
              <a:tblGrid>
                <a:gridCol w="514350"/>
                <a:gridCol w="387350"/>
                <a:gridCol w="5016500"/>
              </a:tblGrid>
              <a:tr h="5032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ПРИМЕР ИДЕНТИФИКАЦИИ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ПОЛОРОЛЕВАЯ (гендерная) идентичность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приобретение индивидом психических и поведенческих характеристик, присущих представителям определенного пола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15" name="Выгнутая влево стрелка 14"/>
          <p:cNvSpPr/>
          <p:nvPr/>
        </p:nvSpPr>
        <p:spPr>
          <a:xfrm>
            <a:off x="6424613" y="4829175"/>
            <a:ext cx="438150" cy="688975"/>
          </a:xfrm>
          <a:prstGeom prst="curv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972175" y="4735513"/>
            <a:ext cx="333375" cy="438150"/>
          </a:xfrm>
          <a:prstGeom prst="down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34942" name="Group 126"/>
          <p:cNvGraphicFramePr>
            <a:graphicFrameLocks noGrp="1"/>
          </p:cNvGraphicFramePr>
          <p:nvPr/>
        </p:nvGraphicFramePr>
        <p:xfrm>
          <a:off x="209550" y="330200"/>
          <a:ext cx="4638675" cy="6316663"/>
        </p:xfrm>
        <a:graphic>
          <a:graphicData uri="http://schemas.openxmlformats.org/drawingml/2006/table">
            <a:tbl>
              <a:tblPr/>
              <a:tblGrid>
                <a:gridCol w="649288"/>
                <a:gridCol w="3989387"/>
              </a:tblGrid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МЕХАНИЗМЫ СОЦИАЛИЗАЦИИ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имитация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идентификация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санкции (подкрепление)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экстериоризация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подражание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стыд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чувство вины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488950" y="2384425"/>
            <a:ext cx="36036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 flipV="1">
            <a:off x="-290512" y="1643063"/>
            <a:ext cx="1547812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699" name="Группа 2"/>
          <p:cNvGrpSpPr>
            <a:grpSpLocks/>
          </p:cNvGrpSpPr>
          <p:nvPr/>
        </p:nvGrpSpPr>
        <p:grpSpPr bwMode="auto">
          <a:xfrm>
            <a:off x="258763" y="2152650"/>
            <a:ext cx="460375" cy="465138"/>
            <a:chOff x="6120000" y="2124000"/>
            <a:chExt cx="461463" cy="466472"/>
          </a:xfrm>
        </p:grpSpPr>
        <p:sp>
          <p:nvSpPr>
            <p:cNvPr id="7" name="Овал 6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791" name="TextBox 7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3</a:t>
              </a: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77838" y="1820863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477838" y="1257300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02" name="Группа 11"/>
          <p:cNvGrpSpPr>
            <a:grpSpLocks/>
          </p:cNvGrpSpPr>
          <p:nvPr/>
        </p:nvGrpSpPr>
        <p:grpSpPr bwMode="auto">
          <a:xfrm>
            <a:off x="7075488" y="2703513"/>
            <a:ext cx="4338637" cy="3535362"/>
            <a:chOff x="5949863" y="1406466"/>
            <a:chExt cx="5461348" cy="1662412"/>
          </a:xfrm>
        </p:grpSpPr>
        <p:sp>
          <p:nvSpPr>
            <p:cNvPr id="13" name="Прямоугольная выноска 12"/>
            <p:cNvSpPr/>
            <p:nvPr/>
          </p:nvSpPr>
          <p:spPr>
            <a:xfrm>
              <a:off x="5949863" y="1406466"/>
              <a:ext cx="5461348" cy="1662412"/>
            </a:xfrm>
            <a:prstGeom prst="wedgeRectCallout">
              <a:avLst>
                <a:gd name="adj1" fmla="val -69686"/>
                <a:gd name="adj2" fmla="val -59547"/>
              </a:avLst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789" name="TextBox 13"/>
            <p:cNvSpPr txBox="1">
              <a:spLocks noChangeArrowheads="1"/>
            </p:cNvSpPr>
            <p:nvPr/>
          </p:nvSpPr>
          <p:spPr bwMode="auto">
            <a:xfrm>
              <a:off x="6283579" y="1481114"/>
              <a:ext cx="5047700" cy="1463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rgbClr val="FFC000"/>
                  </a:solidFill>
                </a:rPr>
                <a:t>Положительное либо отрицательное подкрепление, выражающееся в поощрении</a:t>
              </a:r>
              <a:r>
                <a:rPr lang="ru-RU" b="1">
                  <a:solidFill>
                    <a:srgbClr val="FFFF00"/>
                  </a:solidFill>
                </a:rPr>
                <a:t> обществом желаемого поведения человека и </a:t>
              </a:r>
              <a:r>
                <a:rPr lang="ru-RU" b="1">
                  <a:solidFill>
                    <a:srgbClr val="FFC000"/>
                  </a:solidFill>
                </a:rPr>
                <a:t>наказании</a:t>
              </a:r>
              <a:r>
                <a:rPr lang="ru-RU" b="1">
                  <a:solidFill>
                    <a:srgbClr val="FFFF00"/>
                  </a:solidFill>
                </a:rPr>
                <a:t> за нарушение им установленных правил</a:t>
              </a:r>
              <a:r>
                <a:rPr lang="ru-RU" b="1"/>
                <a:t>, в ходе которых внедряются в сознание система норм, знания о том, какие из действий одобряются, а какие - нет</a:t>
              </a:r>
            </a:p>
          </p:txBody>
        </p:sp>
      </p:grp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09550" y="330200"/>
          <a:ext cx="5861050" cy="6324600"/>
        </p:xfrm>
        <a:graphic>
          <a:graphicData uri="http://schemas.openxmlformats.org/drawingml/2006/table">
            <a:tbl>
              <a:tblPr/>
              <a:tblGrid>
                <a:gridCol w="820738"/>
                <a:gridCol w="5040312"/>
              </a:tblGrid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МЕХАНИЗМЫ СОЦИАЛИЗАЦИИ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имитация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идентификация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санкции (подкрепление)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экстериоризация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подражание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стыд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чувство вины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>
            <a:endCxn id="31847" idx="3"/>
          </p:cNvCxnSpPr>
          <p:nvPr/>
        </p:nvCxnSpPr>
        <p:spPr>
          <a:xfrm flipH="1">
            <a:off x="587375" y="2987675"/>
            <a:ext cx="261938" cy="635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 flipV="1">
            <a:off x="-865981" y="2218532"/>
            <a:ext cx="2698750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747" name="Группа 2"/>
          <p:cNvGrpSpPr>
            <a:grpSpLocks/>
          </p:cNvGrpSpPr>
          <p:nvPr/>
        </p:nvGrpSpPr>
        <p:grpSpPr bwMode="auto">
          <a:xfrm>
            <a:off x="258763" y="2754313"/>
            <a:ext cx="460375" cy="466725"/>
            <a:chOff x="6120000" y="2124000"/>
            <a:chExt cx="461463" cy="466472"/>
          </a:xfrm>
        </p:grpSpPr>
        <p:sp>
          <p:nvSpPr>
            <p:cNvPr id="7" name="Овал 6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847" name="TextBox 7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4</a:t>
              </a: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77838" y="1820863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488950" y="2384425"/>
            <a:ext cx="36036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465138" y="1257300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477838" y="3560763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752" name="Группа 14"/>
          <p:cNvGrpSpPr>
            <a:grpSpLocks/>
          </p:cNvGrpSpPr>
          <p:nvPr/>
        </p:nvGrpSpPr>
        <p:grpSpPr bwMode="auto">
          <a:xfrm>
            <a:off x="258763" y="3352800"/>
            <a:ext cx="460375" cy="466725"/>
            <a:chOff x="6120000" y="2124000"/>
            <a:chExt cx="461463" cy="466472"/>
          </a:xfrm>
        </p:grpSpPr>
        <p:sp>
          <p:nvSpPr>
            <p:cNvPr id="16" name="Овал 15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845" name="TextBox 16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5</a:t>
              </a:r>
            </a:p>
          </p:txBody>
        </p:sp>
      </p:grp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09550" y="330200"/>
          <a:ext cx="4638675" cy="6318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318"/>
                <a:gridCol w="3988564"/>
              </a:tblGrid>
              <a:tr h="5040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cap="all" baseline="0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Механизмы социализации</a:t>
                      </a:r>
                      <a:endParaRPr lang="ru-RU" sz="1600" b="1" cap="all" baseline="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00">
                <a:tc gridSpan="2">
                  <a:txBody>
                    <a:bodyPr/>
                    <a:lstStyle/>
                    <a:p>
                      <a:endParaRPr lang="ru-RU" sz="9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l"/>
                      <a:endParaRPr lang="ru-RU" sz="14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имитация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endParaRPr lang="ru-RU" sz="8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endParaRPr lang="ru-RU" sz="14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идентификация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sz="8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подкрепление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ru-RU" sz="8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интериоризация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ru-RU" sz="8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экстериоризация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подражание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проекция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стыд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чувство вины 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pSp>
        <p:nvGrpSpPr>
          <p:cNvPr id="31838" name="Группа 19"/>
          <p:cNvGrpSpPr>
            <a:grpSpLocks/>
          </p:cNvGrpSpPr>
          <p:nvPr/>
        </p:nvGrpSpPr>
        <p:grpSpPr bwMode="auto">
          <a:xfrm>
            <a:off x="6035675" y="879475"/>
            <a:ext cx="5461000" cy="2259013"/>
            <a:chOff x="5996388" y="1381093"/>
            <a:chExt cx="5461348" cy="1662412"/>
          </a:xfrm>
        </p:grpSpPr>
        <p:sp>
          <p:nvSpPr>
            <p:cNvPr id="21" name="Прямоугольная выноска 20"/>
            <p:cNvSpPr/>
            <p:nvPr/>
          </p:nvSpPr>
          <p:spPr>
            <a:xfrm>
              <a:off x="5996388" y="1381093"/>
              <a:ext cx="5461348" cy="1662412"/>
            </a:xfrm>
            <a:prstGeom prst="wedgeRectCallout">
              <a:avLst>
                <a:gd name="adj1" fmla="val -71081"/>
                <a:gd name="adj2" fmla="val 47842"/>
              </a:avLst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843" name="TextBox 21"/>
            <p:cNvSpPr txBox="1">
              <a:spLocks noChangeArrowheads="1"/>
            </p:cNvSpPr>
            <p:nvPr/>
          </p:nvSpPr>
          <p:spPr bwMode="auto">
            <a:xfrm>
              <a:off x="6283744" y="1481552"/>
              <a:ext cx="5046984" cy="1482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rgbClr val="FFFF00"/>
                  </a:solidFill>
                </a:rPr>
                <a:t>процесс формирования </a:t>
              </a:r>
            </a:p>
            <a:p>
              <a:pPr algn="ctr"/>
              <a:r>
                <a:rPr lang="ru-RU" b="1">
                  <a:solidFill>
                    <a:srgbClr val="FFFF00"/>
                  </a:solidFill>
                </a:rPr>
                <a:t>внутренней структуры психики </a:t>
              </a:r>
            </a:p>
            <a:p>
              <a:pPr algn="ctr"/>
              <a:r>
                <a:rPr lang="ru-RU" b="1"/>
                <a:t>овладение социальными нормами, ценностями и другими компонентами социальной среды посредством их перевода извне во внутренний план (внутреннее «Я»)</a:t>
              </a:r>
            </a:p>
          </p:txBody>
        </p:sp>
      </p:grpSp>
      <p:grpSp>
        <p:nvGrpSpPr>
          <p:cNvPr id="31839" name="Группа 22"/>
          <p:cNvGrpSpPr>
            <a:grpSpLocks/>
          </p:cNvGrpSpPr>
          <p:nvPr/>
        </p:nvGrpSpPr>
        <p:grpSpPr bwMode="auto">
          <a:xfrm>
            <a:off x="6219825" y="3906838"/>
            <a:ext cx="5462588" cy="1662112"/>
            <a:chOff x="5949863" y="1406466"/>
            <a:chExt cx="5461348" cy="1662412"/>
          </a:xfrm>
        </p:grpSpPr>
        <p:sp>
          <p:nvSpPr>
            <p:cNvPr id="24" name="Прямоугольная выноска 23"/>
            <p:cNvSpPr/>
            <p:nvPr/>
          </p:nvSpPr>
          <p:spPr>
            <a:xfrm>
              <a:off x="5949863" y="1406466"/>
              <a:ext cx="5461348" cy="1662412"/>
            </a:xfrm>
            <a:prstGeom prst="wedgeRectCallout">
              <a:avLst>
                <a:gd name="adj1" fmla="val -72875"/>
                <a:gd name="adj2" fmla="val -65440"/>
              </a:avLst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841" name="TextBox 24"/>
            <p:cNvSpPr txBox="1">
              <a:spLocks noChangeArrowheads="1"/>
            </p:cNvSpPr>
            <p:nvPr/>
          </p:nvSpPr>
          <p:spPr bwMode="auto">
            <a:xfrm>
              <a:off x="6283162" y="1785947"/>
              <a:ext cx="5048692" cy="916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rgbClr val="FFFF00"/>
                  </a:solidFill>
                </a:rPr>
                <a:t>Внешнее проявление </a:t>
              </a:r>
            </a:p>
            <a:p>
              <a:pPr algn="ctr"/>
              <a:r>
                <a:rPr lang="ru-RU" b="1"/>
                <a:t>результатов внутренних действий (сознания). 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ая выноска 41"/>
          <p:cNvSpPr/>
          <p:nvPr/>
        </p:nvSpPr>
        <p:spPr>
          <a:xfrm>
            <a:off x="6202363" y="1246188"/>
            <a:ext cx="5462587" cy="1127125"/>
          </a:xfrm>
          <a:prstGeom prst="wedgeRectCallout">
            <a:avLst>
              <a:gd name="adj1" fmla="val -74071"/>
              <a:gd name="adj2" fmla="val 203100"/>
            </a:avLst>
          </a:prstGeom>
          <a:solidFill>
            <a:srgbClr val="002060"/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10800000" flipV="1">
            <a:off x="592138" y="5830888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 flipV="1">
            <a:off x="592138" y="5314950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576263" y="4740275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 flipV="1">
            <a:off x="-2000250" y="3352801"/>
            <a:ext cx="4967287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77838" y="1820863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488950" y="2384425"/>
            <a:ext cx="36036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658813" y="4154488"/>
            <a:ext cx="35877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777" name="Группа 12"/>
          <p:cNvGrpSpPr>
            <a:grpSpLocks/>
          </p:cNvGrpSpPr>
          <p:nvPr/>
        </p:nvGrpSpPr>
        <p:grpSpPr bwMode="auto">
          <a:xfrm>
            <a:off x="247650" y="3929063"/>
            <a:ext cx="461963" cy="466725"/>
            <a:chOff x="6120000" y="2124000"/>
            <a:chExt cx="461463" cy="466472"/>
          </a:xfrm>
        </p:grpSpPr>
        <p:sp>
          <p:nvSpPr>
            <p:cNvPr id="14" name="Овал 13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883" name="TextBox 14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6</a:t>
              </a:r>
            </a:p>
          </p:txBody>
        </p:sp>
      </p:grpSp>
      <p:grpSp>
        <p:nvGrpSpPr>
          <p:cNvPr id="32778" name="Группа 15"/>
          <p:cNvGrpSpPr>
            <a:grpSpLocks/>
          </p:cNvGrpSpPr>
          <p:nvPr/>
        </p:nvGrpSpPr>
        <p:grpSpPr bwMode="auto">
          <a:xfrm>
            <a:off x="247650" y="4497388"/>
            <a:ext cx="461963" cy="465137"/>
            <a:chOff x="6120000" y="2124000"/>
            <a:chExt cx="461463" cy="466472"/>
          </a:xfrm>
        </p:grpSpPr>
        <p:sp>
          <p:nvSpPr>
            <p:cNvPr id="17" name="Овал 16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881" name="TextBox 17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7</a:t>
              </a:r>
            </a:p>
          </p:txBody>
        </p:sp>
      </p:grpSp>
      <p:grpSp>
        <p:nvGrpSpPr>
          <p:cNvPr id="32779" name="Группа 18"/>
          <p:cNvGrpSpPr>
            <a:grpSpLocks/>
          </p:cNvGrpSpPr>
          <p:nvPr/>
        </p:nvGrpSpPr>
        <p:grpSpPr bwMode="auto">
          <a:xfrm>
            <a:off x="247650" y="5064125"/>
            <a:ext cx="461963" cy="465138"/>
            <a:chOff x="6120000" y="2124000"/>
            <a:chExt cx="461463" cy="466472"/>
          </a:xfrm>
        </p:grpSpPr>
        <p:sp>
          <p:nvSpPr>
            <p:cNvPr id="20" name="Овал 19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879" name="TextBox 20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8</a:t>
              </a:r>
            </a:p>
          </p:txBody>
        </p:sp>
      </p:grpSp>
      <p:grpSp>
        <p:nvGrpSpPr>
          <p:cNvPr id="32780" name="Группа 21"/>
          <p:cNvGrpSpPr>
            <a:grpSpLocks/>
          </p:cNvGrpSpPr>
          <p:nvPr/>
        </p:nvGrpSpPr>
        <p:grpSpPr bwMode="auto">
          <a:xfrm>
            <a:off x="247650" y="5605463"/>
            <a:ext cx="461963" cy="466725"/>
            <a:chOff x="6120000" y="2124000"/>
            <a:chExt cx="461463" cy="466472"/>
          </a:xfrm>
        </p:grpSpPr>
        <p:sp>
          <p:nvSpPr>
            <p:cNvPr id="23" name="Овал 22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877" name="TextBox 23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9</a:t>
              </a:r>
            </a:p>
          </p:txBody>
        </p:sp>
      </p:grpSp>
      <p:cxnSp>
        <p:nvCxnSpPr>
          <p:cNvPr id="28" name="Прямая соединительная линия 27"/>
          <p:cNvCxnSpPr/>
          <p:nvPr/>
        </p:nvCxnSpPr>
        <p:spPr>
          <a:xfrm rot="10800000" flipV="1">
            <a:off x="528638" y="3579813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 flipV="1">
            <a:off x="528638" y="3005138"/>
            <a:ext cx="36036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488950" y="1328738"/>
            <a:ext cx="36036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209550" y="330200"/>
          <a:ext cx="4638675" cy="6318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318"/>
                <a:gridCol w="3988564"/>
              </a:tblGrid>
              <a:tr h="50400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cap="all" baseline="0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Механизмы социализации</a:t>
                      </a:r>
                      <a:endParaRPr lang="ru-RU" sz="1600" b="1" cap="all" baseline="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00">
                <a:tc gridSpan="2">
                  <a:txBody>
                    <a:bodyPr/>
                    <a:lstStyle/>
                    <a:p>
                      <a:endParaRPr lang="ru-RU" sz="9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l"/>
                      <a:endParaRPr lang="ru-RU" sz="14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имитация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endParaRPr lang="ru-RU" sz="8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endParaRPr lang="ru-RU" sz="14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идентификация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sz="8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подкрепление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ru-RU" sz="8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интериоризация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ru-RU" sz="8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экстериоризация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подражание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проекция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стыд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чувство вины 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8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38" name="Прямоугольная выноска 37"/>
          <p:cNvSpPr/>
          <p:nvPr/>
        </p:nvSpPr>
        <p:spPr>
          <a:xfrm>
            <a:off x="6311900" y="3205163"/>
            <a:ext cx="5461000" cy="1355725"/>
          </a:xfrm>
          <a:prstGeom prst="wedgeRectCallout">
            <a:avLst>
              <a:gd name="adj1" fmla="val -76862"/>
              <a:gd name="adj2" fmla="val 58248"/>
            </a:avLst>
          </a:prstGeom>
          <a:solidFill>
            <a:srgbClr val="002060"/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рямоугольная выноска 38"/>
          <p:cNvSpPr/>
          <p:nvPr/>
        </p:nvSpPr>
        <p:spPr>
          <a:xfrm>
            <a:off x="6311900" y="4740275"/>
            <a:ext cx="5461000" cy="831850"/>
          </a:xfrm>
          <a:prstGeom prst="wedgeRectCallout">
            <a:avLst>
              <a:gd name="adj1" fmla="val -76432"/>
              <a:gd name="adj2" fmla="val 16261"/>
            </a:avLst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871" name="TextBox 39"/>
          <p:cNvSpPr txBox="1">
            <a:spLocks noChangeArrowheads="1"/>
          </p:cNvSpPr>
          <p:nvPr/>
        </p:nvSpPr>
        <p:spPr bwMode="auto">
          <a:xfrm>
            <a:off x="6621463" y="3282950"/>
            <a:ext cx="5048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приписывание собственных нежелательных черт другим</a:t>
            </a:r>
            <a:r>
              <a:rPr lang="ru-RU" b="1"/>
              <a:t>, </a:t>
            </a:r>
          </a:p>
          <a:p>
            <a:pPr algn="ctr"/>
            <a:r>
              <a:rPr lang="ru-RU" b="1"/>
              <a:t>что защищает человека от осознания </a:t>
            </a:r>
          </a:p>
          <a:p>
            <a:pPr algn="ctr"/>
            <a:r>
              <a:rPr lang="ru-RU" b="1"/>
              <a:t>этих же черт у самого себя. </a:t>
            </a:r>
          </a:p>
        </p:txBody>
      </p:sp>
      <p:sp>
        <p:nvSpPr>
          <p:cNvPr id="32872" name="TextBox 36"/>
          <p:cNvSpPr txBox="1">
            <a:spLocks noChangeArrowheads="1"/>
          </p:cNvSpPr>
          <p:nvPr/>
        </p:nvSpPr>
        <p:spPr bwMode="auto">
          <a:xfrm>
            <a:off x="6410325" y="1371600"/>
            <a:ext cx="50466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сознательное или бессознательное </a:t>
            </a:r>
            <a:r>
              <a:rPr lang="ru-RU" b="1">
                <a:solidFill>
                  <a:srgbClr val="FFFF00"/>
                </a:solidFill>
              </a:rPr>
              <a:t>воспроизведение индивидом модели поведения, опыта других людей</a:t>
            </a:r>
            <a:r>
              <a:rPr lang="ru-RU" b="1"/>
              <a:t>. </a:t>
            </a:r>
          </a:p>
        </p:txBody>
      </p:sp>
      <p:sp>
        <p:nvSpPr>
          <p:cNvPr id="32873" name="TextBox 42"/>
          <p:cNvSpPr txBox="1">
            <a:spLocks noChangeArrowheads="1"/>
          </p:cNvSpPr>
          <p:nvPr/>
        </p:nvSpPr>
        <p:spPr bwMode="auto">
          <a:xfrm>
            <a:off x="6399213" y="4760913"/>
            <a:ext cx="5373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переживание возможного разоблачения и позора, </a:t>
            </a:r>
            <a:r>
              <a:rPr lang="ru-RU" b="1">
                <a:solidFill>
                  <a:srgbClr val="FFFF00"/>
                </a:solidFill>
              </a:rPr>
              <a:t>связанное с реакцией других людей</a:t>
            </a:r>
            <a:r>
              <a:rPr lang="ru-RU" b="1"/>
              <a:t>. </a:t>
            </a:r>
          </a:p>
        </p:txBody>
      </p:sp>
      <p:sp>
        <p:nvSpPr>
          <p:cNvPr id="44" name="Прямоугольная выноска 43"/>
          <p:cNvSpPr/>
          <p:nvPr/>
        </p:nvSpPr>
        <p:spPr>
          <a:xfrm>
            <a:off x="6410325" y="5751513"/>
            <a:ext cx="5449888" cy="942975"/>
          </a:xfrm>
          <a:prstGeom prst="wedgeRectCallout">
            <a:avLst>
              <a:gd name="adj1" fmla="val -78149"/>
              <a:gd name="adj2" fmla="val -40154"/>
            </a:avLst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875" name="TextBox 44"/>
          <p:cNvSpPr txBox="1">
            <a:spLocks noChangeArrowheads="1"/>
          </p:cNvSpPr>
          <p:nvPr/>
        </p:nvSpPr>
        <p:spPr bwMode="auto">
          <a:xfrm>
            <a:off x="6484938" y="5772150"/>
            <a:ext cx="53752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переживание возможного разоблачения и позора, </a:t>
            </a:r>
            <a:r>
              <a:rPr lang="ru-RU" b="1">
                <a:solidFill>
                  <a:srgbClr val="FFFF00"/>
                </a:solidFill>
              </a:rPr>
              <a:t>связанное с наказанием самого себя вне зависимости от других людей</a:t>
            </a:r>
            <a:r>
              <a:rPr lang="ru-RU" b="1"/>
              <a:t>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501650" y="2535238"/>
            <a:ext cx="3529013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539750" y="3452813"/>
            <a:ext cx="3527425" cy="95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539750" y="4368800"/>
            <a:ext cx="3527425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73" name="Rectangle 3"/>
          <p:cNvSpPr txBox="1">
            <a:spLocks noChangeArrowheads="1"/>
          </p:cNvSpPr>
          <p:nvPr/>
        </p:nvSpPr>
        <p:spPr bwMode="auto">
          <a:xfrm>
            <a:off x="1008063" y="20638"/>
            <a:ext cx="9896475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altLang="ru-RU" sz="2800" b="1">
                <a:latin typeface="Times New Roman" pitchFamily="18" charset="0"/>
              </a:rPr>
              <a:t>ФАКТОРЫ СОЦИАЛИЗАЦИИ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V="1">
            <a:off x="-721518" y="3121819"/>
            <a:ext cx="2484437" cy="95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375" name="Group 7"/>
          <p:cNvGraphicFramePr>
            <a:graphicFrameLocks noGrp="1"/>
          </p:cNvGraphicFramePr>
          <p:nvPr/>
        </p:nvGraphicFramePr>
        <p:xfrm>
          <a:off x="357188" y="909638"/>
          <a:ext cx="11441112" cy="4219575"/>
        </p:xfrm>
        <a:graphic>
          <a:graphicData uri="http://schemas.openxmlformats.org/drawingml/2006/table">
            <a:tbl>
              <a:tblPr/>
              <a:tblGrid>
                <a:gridCol w="555625"/>
                <a:gridCol w="2687637"/>
                <a:gridCol w="315913"/>
                <a:gridCol w="4821237"/>
                <a:gridCol w="3060700"/>
              </a:tblGrid>
              <a:tr h="39528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КАЧЕСТВЕ ВАЖНЕЙШИХ ФАКТОРОВ СОЦИАЛИЗАЦИИ ВЫДЕЛЯЮТСЯ: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БИОЛОГИЧЕСКИЕ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Физические, физиологические и морфофункциональные характеристики человека, которые как правило являются генетически обусловленными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ПСИХОЛОГИЧЕСКИЕ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Индивидуально-психологические характеристики личности: темперамент,  характер, способности, эмоционально-волевая сфера, установки, направленность и т.п.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СОЦИАЛЬНЫЕ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Принадлежность к определенным социальным группам и общностям, социокультурные, экономические, политические, в частности, государственное устройство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515938" y="2689225"/>
            <a:ext cx="3779837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25463" y="3792538"/>
            <a:ext cx="3779837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525463" y="4886325"/>
            <a:ext cx="3779837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08063" y="20638"/>
            <a:ext cx="9896475" cy="1139825"/>
          </a:xfrm>
          <a:prstGeom prst="rect">
            <a:avLst/>
          </a:prstGeom>
          <a:effectLst/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ru-RU" altLang="ru-RU" sz="2800" b="1"/>
              <a:t>СОЦИАЛЬНЫЕ ФАКТОРЫ СОЦИАЛИЗАЦИИ</a:t>
            </a:r>
          </a:p>
        </p:txBody>
      </p:sp>
      <p:graphicFrame>
        <p:nvGraphicFramePr>
          <p:cNvPr id="48191" name="Group 63"/>
          <p:cNvGraphicFramePr>
            <a:graphicFrameLocks noGrp="1"/>
          </p:cNvGraphicFramePr>
          <p:nvPr/>
        </p:nvGraphicFramePr>
        <p:xfrm>
          <a:off x="338138" y="1497013"/>
          <a:ext cx="11441112" cy="3565525"/>
        </p:xfrm>
        <a:graphic>
          <a:graphicData uri="http://schemas.openxmlformats.org/drawingml/2006/table">
            <a:tbl>
              <a:tblPr/>
              <a:tblGrid>
                <a:gridCol w="576262"/>
                <a:gridCol w="2787650"/>
                <a:gridCol w="423863"/>
                <a:gridCol w="4592637"/>
                <a:gridCol w="3060700"/>
              </a:tblGrid>
              <a:tr h="39528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СОВОКУПНОСТЬ ФАКТОРОВ, ПОД ВОЗДЕЙСТВИЕМ КОТОРЫХ ОСУЩЕСТВЛЯЕТСЯ СОЦИАЛИЗАЦИЯ, МОЖНО РАЗДЕЛИТЬ  НА ТРИ ГРУППЫ: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МИКРОСРЕДА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5867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семья; школа, внешкольные объединения, неформальные объединения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МЕЗАСРЕДА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5867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этнокультурные, религиозные, территориальные, профессиональные, возрастные и пр. общности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МАКРОСРЕДА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5867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общество, государство, цивилизация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 rot="5400000" flipV="1">
            <a:off x="-835818" y="3523456"/>
            <a:ext cx="2736850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 flipV="1">
            <a:off x="1458913" y="5353050"/>
            <a:ext cx="2305050" cy="95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734" name="Group 110"/>
          <p:cNvGraphicFramePr>
            <a:graphicFrameLocks noGrp="1"/>
          </p:cNvGraphicFramePr>
          <p:nvPr/>
        </p:nvGraphicFramePr>
        <p:xfrm>
          <a:off x="519113" y="131763"/>
          <a:ext cx="11353800" cy="6704012"/>
        </p:xfrm>
        <a:graphic>
          <a:graphicData uri="http://schemas.openxmlformats.org/drawingml/2006/table">
            <a:tbl>
              <a:tblPr/>
              <a:tblGrid>
                <a:gridCol w="407987"/>
                <a:gridCol w="488950"/>
                <a:gridCol w="1795463"/>
                <a:gridCol w="373062"/>
                <a:gridCol w="2317750"/>
                <a:gridCol w="587375"/>
                <a:gridCol w="387350"/>
                <a:gridCol w="2111375"/>
                <a:gridCol w="192088"/>
                <a:gridCol w="182562"/>
                <a:gridCol w="2509838"/>
              </a:tblGrid>
              <a:tr h="5397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ВИДЫ СОЦИАЛИЗАЦИИ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313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528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ПЕРВИЧНАЯ СОЦИАЛИЗАЦИЯ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(от рождения до 16-17 лет)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ВТОРИЧНАЯ СОЦИАЛИЗАЦИЯ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(молодой - преклонный возраст)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УСВОЕНИЕ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типов социального поведения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 адаптация к обществу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КОРРЕКЦИЯ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типа социального поведения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осознается выбор и реализация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социальных ролей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НАПРАВЛЕНА на освоение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межличностных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ролей и отношений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НАПРАВЛЕНА на освоение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социальных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ролей и отношений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ЗАДАЧИ ЧЕЛОВЕКА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388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освоить новые социальные роли, перенять семейно-брачные установки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дальнейшие изменения и корректировка личностных качеств, норм, ценностей, моделей поведения и отношений, сформированных в ходе первичной социализации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подготовиться к экономически самостоятельной жизни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самоопределиться в профессиональной сфере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найти друзей и партнёра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трелка углом 3"/>
          <p:cNvSpPr/>
          <p:nvPr/>
        </p:nvSpPr>
        <p:spPr>
          <a:xfrm rot="16200000" flipH="1">
            <a:off x="2831307" y="361156"/>
            <a:ext cx="706438" cy="676275"/>
          </a:xfrm>
          <a:prstGeom prst="ben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5122863" y="801688"/>
            <a:ext cx="1979612" cy="338137"/>
          </a:xfrm>
          <a:prstGeom prst="curved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 углом 5"/>
          <p:cNvSpPr/>
          <p:nvPr/>
        </p:nvSpPr>
        <p:spPr>
          <a:xfrm rot="16200000" flipH="1">
            <a:off x="2632075" y="3370263"/>
            <a:ext cx="428625" cy="676275"/>
          </a:xfrm>
          <a:prstGeom prst="ben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углом 6"/>
          <p:cNvSpPr/>
          <p:nvPr/>
        </p:nvSpPr>
        <p:spPr>
          <a:xfrm rot="5400000">
            <a:off x="9359900" y="3370263"/>
            <a:ext cx="428625" cy="676275"/>
          </a:xfrm>
          <a:prstGeom prst="ben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901" name="Rectangle 111"/>
          <p:cNvSpPr>
            <a:spLocks noChangeArrowheads="1"/>
          </p:cNvSpPr>
          <p:nvPr/>
        </p:nvSpPr>
        <p:spPr bwMode="auto">
          <a:xfrm>
            <a:off x="7027863" y="5468938"/>
            <a:ext cx="4913312" cy="1389062"/>
          </a:xfrm>
          <a:prstGeom prst="rect">
            <a:avLst/>
          </a:prstGeom>
          <a:solidFill>
            <a:srgbClr val="1E77E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914400"/>
            <a:r>
              <a:rPr lang="ru-RU" b="1">
                <a:solidFill>
                  <a:srgbClr val="FFFF00"/>
                </a:solidFill>
                <a:latin typeface="Times New Roman" pitchFamily="18" charset="0"/>
              </a:rPr>
              <a:t>РЕСОЦИАЛИЗАЦИЯ – </a:t>
            </a:r>
            <a:r>
              <a:rPr lang="ru-RU" b="1">
                <a:latin typeface="Times New Roman" pitchFamily="18" charset="0"/>
              </a:rPr>
              <a:t>повторная </a:t>
            </a:r>
          </a:p>
          <a:p>
            <a:pPr algn="ctr" defTabSz="914400"/>
            <a:r>
              <a:rPr lang="ru-RU" b="1">
                <a:latin typeface="Times New Roman" pitchFamily="18" charset="0"/>
              </a:rPr>
              <a:t>социализация индивида </a:t>
            </a:r>
          </a:p>
          <a:p>
            <a:pPr algn="ctr" defTabSz="914400"/>
            <a:r>
              <a:rPr lang="ru-RU" b="1">
                <a:latin typeface="Times New Roman" pitchFamily="18" charset="0"/>
              </a:rPr>
              <a:t>в силу изменившихся</a:t>
            </a:r>
            <a:r>
              <a:rPr lang="ru-RU"/>
              <a:t> </a:t>
            </a:r>
          </a:p>
          <a:p>
            <a:pPr algn="ctr" defTabSz="914400"/>
            <a:r>
              <a:rPr lang="ru-RU" b="1"/>
              <a:t>внешних либо внутренних условий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единительная линия 10"/>
          <p:cNvCxnSpPr/>
          <p:nvPr/>
        </p:nvCxnSpPr>
        <p:spPr>
          <a:xfrm flipV="1">
            <a:off x="2974975" y="6445250"/>
            <a:ext cx="3384550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2974975" y="5556250"/>
            <a:ext cx="3384550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974975" y="3678238"/>
            <a:ext cx="3384550" cy="952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974975" y="2613025"/>
            <a:ext cx="3384550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974975" y="1658938"/>
            <a:ext cx="3384550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822" name="Group 150"/>
          <p:cNvGraphicFramePr>
            <a:graphicFrameLocks noGrp="1"/>
          </p:cNvGraphicFramePr>
          <p:nvPr/>
        </p:nvGraphicFramePr>
        <p:xfrm>
          <a:off x="157163" y="606425"/>
          <a:ext cx="11906250" cy="6142038"/>
        </p:xfrm>
        <a:graphic>
          <a:graphicData uri="http://schemas.openxmlformats.org/drawingml/2006/table">
            <a:tbl>
              <a:tblPr/>
              <a:tblGrid>
                <a:gridCol w="344487"/>
                <a:gridCol w="2549525"/>
                <a:gridCol w="244475"/>
                <a:gridCol w="2630488"/>
                <a:gridCol w="412750"/>
                <a:gridCol w="5724525"/>
              </a:tblGrid>
              <a:tr h="360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ДОТРУДОВОЙ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СТАДИЯ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АДАПТАЦИИ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От рождения до подросткового периода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ребенок усваивает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социальный опыт некритически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адаптируется, приспосабливается, подражает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СТАДИЯ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ИНДИВИДУАЛИЗАЦИИ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Подростковый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возраст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характеризуется как промежуточная социализация, так как все еще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неустойчиво в мировоззрении и характере подростка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Юношеский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возраст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характеризуется как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устойчиво-концептуальная социализация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когда вырабатываются устойчивые свойства личности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СТАДИЯ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ИНТЕГРАЦИИ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появляется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желание найти свое место в обществе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«вписаться» в общество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ТРУДОВОЙ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весь период  трудовой деятельности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человек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только усваивает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социальный опыт,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но и воспроизводит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его путем активного воздействия на среду посредством своей деятельности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ПОСЛЕТРУДОВОЙ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ЭТАП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пожилой возраст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вклад в воспроизводство социального опыта, в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процесс передачи его новым поколениям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 rot="5400000" flipV="1">
            <a:off x="-1447800" y="2873375"/>
            <a:ext cx="3382963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rot="10800000" flipV="1">
            <a:off x="238125" y="1658938"/>
            <a:ext cx="25241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0800000" flipV="1">
            <a:off x="238125" y="2976563"/>
            <a:ext cx="25241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238125" y="4570413"/>
            <a:ext cx="25241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62" name="Прямоугольник 11"/>
          <p:cNvSpPr>
            <a:spLocks noChangeArrowheads="1"/>
          </p:cNvSpPr>
          <p:nvPr/>
        </p:nvSpPr>
        <p:spPr bwMode="auto">
          <a:xfrm>
            <a:off x="1166813" y="31750"/>
            <a:ext cx="9918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ЭТАПЫ И СТАДИИ СОЦИАЛИЗАЦИИ ИНДИВИДА</a:t>
            </a:r>
          </a:p>
        </p:txBody>
      </p:sp>
      <p:sp>
        <p:nvSpPr>
          <p:cNvPr id="13" name="Тройная стрелка влево/вправо/вверх 12"/>
          <p:cNvSpPr/>
          <p:nvPr/>
        </p:nvSpPr>
        <p:spPr>
          <a:xfrm flipV="1">
            <a:off x="3957638" y="4473575"/>
            <a:ext cx="1241425" cy="538163"/>
          </a:xfrm>
          <a:prstGeom prst="leftRightUp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2141538"/>
            <a:ext cx="10131425" cy="21748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5400" b="1" smtClean="0">
                <a:solidFill>
                  <a:srgbClr val="FF3300"/>
                </a:solidFill>
                <a:latin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766763" y="339725"/>
            <a:ext cx="10131425" cy="542925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cap="none" smtClean="0">
                <a:ln>
                  <a:noFill/>
                </a:ln>
                <a:solidFill>
                  <a:srgbClr val="FFFF00"/>
                </a:solidFill>
                <a:latin typeface="Times New Roman" pitchFamily="18" charset="0"/>
              </a:rPr>
              <a:t>Литература:</a:t>
            </a: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946150"/>
            <a:ext cx="11158538" cy="59118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3300"/>
                </a:solidFill>
                <a:latin typeface="Arial" charset="0"/>
              </a:rPr>
              <a:t>           </a:t>
            </a:r>
            <a:r>
              <a:rPr lang="ru-RU" sz="2000" b="1" smtClean="0">
                <a:solidFill>
                  <a:srgbClr val="FF3300"/>
                </a:solidFill>
                <a:latin typeface="Times New Roman" pitchFamily="18" charset="0"/>
              </a:rPr>
              <a:t>Основная: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1) Социология для пользователя. Учебное пособие для вузов / Под общей редакцией Н. И. Гаврилова. - Донецк: ДонГАУ, 1999 Тема: Социализация индивида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2) Зыбцев В.Н., Мясников О.Г. Социология: История, теория, методы исследования:</a:t>
            </a:r>
            <a:r>
              <a:rPr lang="ru-RU" smtClean="0">
                <a:latin typeface="Arial" charset="0"/>
              </a:rPr>
              <a:t>  </a:t>
            </a:r>
            <a:r>
              <a:rPr lang="ru-RU" smtClean="0">
                <a:latin typeface="Times New Roman" pitchFamily="18" charset="0"/>
              </a:rPr>
              <a:t>Учебное пособие. – Донецк, 1999. – 428 с. Главы 9, 10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3300"/>
                </a:solidFill>
                <a:latin typeface="Arial" charset="0"/>
              </a:rPr>
              <a:t>            </a:t>
            </a:r>
            <a:r>
              <a:rPr lang="ru-RU" sz="2000" b="1" smtClean="0">
                <a:solidFill>
                  <a:srgbClr val="FF3300"/>
                </a:solidFill>
                <a:latin typeface="Times New Roman" pitchFamily="18" charset="0"/>
              </a:rPr>
              <a:t>Дополнительная (ЭБС Лань):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1. Социология : учебное пособие / составители С. Г. Сафонова, М. С. Шейхова. — Персиановский : Донской ГАУ, 2020. — 168 с. — Текст : электронный // Лань : электронно-библиотечная система. — URL: https://e.lanbook.com/book/152574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2. Истомина, О. Б. Социология : учебно-методическое пособие / О. Б. Истомина, Е. О. Томских, Н. Н. Штыков. — Иркутск : ИГУ, 2020. — 150 с. — ISBN 978-5-6044424-7-0. — Текст : электронный // Лань : электронно-библиотечная система. — URL: https://e.lanbook.com/book/155030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3. Коморникова, О. М. Социология: курс лекций : учебное пособие / О. М. Коморникова. — 2-е изд., испр. и доп. — Шадринск : ШГПУ, 2021. — 107 с. — ISBN 978-5-87818-606-3. — Текст : электронный // Лань : электронно-библиотечная система. — URL: https://e.lanbook.com/book/182179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4. Кравченко, А. И. Социология : хрестоматия / А. И. Кравченко. — 2-е изд. — Москва : Академический Проект, 2020. — 736 с. — ISBN 978-5 8291 3101-2. — Текст : электронный // Лань : электронно-библиотечная система. — URL: </a:t>
            </a:r>
            <a:r>
              <a:rPr lang="ru-RU" smtClean="0">
                <a:latin typeface="Times New Roman" pitchFamily="18" charset="0"/>
                <a:hlinkClick r:id="rId2"/>
              </a:rPr>
              <a:t>https://e.lanbook.com/book/132829</a:t>
            </a:r>
            <a:r>
              <a:rPr lang="ru-RU" smtClean="0">
                <a:latin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</a:pP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ыгнутая вверх стрелка 13"/>
          <p:cNvSpPr/>
          <p:nvPr/>
        </p:nvSpPr>
        <p:spPr>
          <a:xfrm>
            <a:off x="3613150" y="3121025"/>
            <a:ext cx="5943600" cy="668338"/>
          </a:xfrm>
          <a:prstGeom prst="curved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331788" y="1219200"/>
            <a:ext cx="113982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 b="1">
                <a:solidFill>
                  <a:srgbClr val="FFFF00"/>
                </a:solidFill>
              </a:rPr>
              <a:t>ПОНЯТИЕ «СОЦИАЛИЗАЦИЯ» </a:t>
            </a:r>
            <a:r>
              <a:rPr lang="ru-RU" sz="1600" b="1"/>
              <a:t>характеризует в обобщенном виде </a:t>
            </a:r>
            <a:r>
              <a:rPr lang="ru-RU" sz="1600" b="1" i="1"/>
              <a:t>процесс ИНТЕГРАЦИИ ИНДИВИДА В СИСТЕМУ СОЦИАЛЬНЫХ ОТНОШЕНИЙ, ПОСРЕДСТВОМ ИНТЕРИОРИЗАЦИИ господствующих в обществе ценностей, социальных норм, правил и образцов поведения, традиций и т.д. </a:t>
            </a:r>
            <a:r>
              <a:rPr lang="ru-RU" sz="1600" b="1"/>
              <a:t>которые входят в понятие культуры, присущей конкретной социальной группе, общности и обществу в целом, и </a:t>
            </a:r>
            <a:r>
              <a:rPr lang="ru-RU" sz="1600" b="1" i="1">
                <a:solidFill>
                  <a:srgbClr val="FFC000"/>
                </a:solidFill>
              </a:rPr>
              <a:t>позволяют функционировать</a:t>
            </a:r>
            <a:r>
              <a:rPr lang="ru-RU" sz="1600" b="1"/>
              <a:t> индивиду в качестве субъекта общественных отношений.</a:t>
            </a:r>
          </a:p>
        </p:txBody>
      </p:sp>
      <p:graphicFrame>
        <p:nvGraphicFramePr>
          <p:cNvPr id="21585" name="Group 81"/>
          <p:cNvGraphicFramePr>
            <a:graphicFrameLocks noGrp="1"/>
          </p:cNvGraphicFramePr>
          <p:nvPr/>
        </p:nvGraphicFramePr>
        <p:xfrm>
          <a:off x="434975" y="2609850"/>
          <a:ext cx="11403013" cy="3967163"/>
        </p:xfrm>
        <a:graphic>
          <a:graphicData uri="http://schemas.openxmlformats.org/drawingml/2006/table">
            <a:tbl>
              <a:tblPr/>
              <a:tblGrid>
                <a:gridCol w="208280"/>
                <a:gridCol w="712787"/>
                <a:gridCol w="1671638"/>
                <a:gridCol w="2814637"/>
                <a:gridCol w="587375"/>
                <a:gridCol w="208280"/>
                <a:gridCol w="2852737"/>
                <a:gridCol w="2347913"/>
              </a:tblGrid>
              <a:tr h="11636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СОЦИАЛИЗАЦИЯ -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двусторонний процесс,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который предполагает :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 СТОРОНЫ ИНДИВИДА: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 СТОРОНЫ ОБЩЕСТВА: 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8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усвоение индивидом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социального опыта, идеалов, ценностей, социальных и культурных  норм, актуальных в общества знаний, умений и навыков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путем вхождения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социальную среду,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систему социальных взаимодействий с другими людьми и группами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процесс активного воспроизводства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социального опыта, ценностей, норм, стандартов поведения – ОБЕСПЕЧЕНИЕ СОЦИАЛЬНОЙ СТАБИЛЬНОСТИ –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посредством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активной социальной деятельности субъекта,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личностной переработки, преобразования и трансляции социального опыта СЛЕДУЮЩИМ ПОКОЛЕНИЯМ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558" name="Прямоугольник 5"/>
          <p:cNvSpPr>
            <a:spLocks noChangeArrowheads="1"/>
          </p:cNvSpPr>
          <p:nvPr/>
        </p:nvSpPr>
        <p:spPr bwMode="auto">
          <a:xfrm>
            <a:off x="4892675" y="473075"/>
            <a:ext cx="280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СОЦИАЛИЗАЦИЯ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10800000">
            <a:off x="1146175" y="5103813"/>
            <a:ext cx="72072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1127125" y="3983038"/>
            <a:ext cx="72072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>
            <a:off x="1128713" y="2601913"/>
            <a:ext cx="72072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-654844" y="3321844"/>
            <a:ext cx="3563938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626" name="Group 74"/>
          <p:cNvGraphicFramePr>
            <a:graphicFrameLocks noGrp="1"/>
          </p:cNvGraphicFramePr>
          <p:nvPr/>
        </p:nvGraphicFramePr>
        <p:xfrm>
          <a:off x="617538" y="1309688"/>
          <a:ext cx="11310937" cy="4498975"/>
        </p:xfrm>
        <a:graphic>
          <a:graphicData uri="http://schemas.openxmlformats.org/drawingml/2006/table">
            <a:tbl>
              <a:tblPr/>
              <a:tblGrid>
                <a:gridCol w="1079500"/>
                <a:gridCol w="10231437"/>
              </a:tblGrid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СОЦИАЛИЗАЦИЯ ВЫПОЛНЯЕТ В ОБЩЕСТВЕ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ТРИ ОСНОВНЫХ функции: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663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становление личности и Человека -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формирует способности личности действовать самостоятельно, ориентируясь на социальные нормы и стандарты;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50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интеграция индивида в социальные группы, общности и общество в целом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через усвоение им элементов культуры, социальных норм и ценностей, ОСВОЕНИЕ СОЦИАЛЬНЫХ РОЛЕЙ, что </a:t>
                      </a: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способствует взаимодействию людей;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обеспечивает устойчивость и стабильность общества как системы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через трансляцию и воспроизводство социального опыта (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знания, навыки, умения, ценности, идеалы и т.д.)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новым поколениям.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23586" name="Прямоугольник 3"/>
          <p:cNvSpPr>
            <a:spLocks noChangeArrowheads="1"/>
          </p:cNvSpPr>
          <p:nvPr/>
        </p:nvSpPr>
        <p:spPr bwMode="auto">
          <a:xfrm>
            <a:off x="4413250" y="536575"/>
            <a:ext cx="4408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FF00"/>
                </a:solidFill>
              </a:rPr>
              <a:t>ФУНКЦИИ СОЦИАЛИЗАЦИИ</a:t>
            </a:r>
          </a:p>
        </p:txBody>
      </p:sp>
      <p:grpSp>
        <p:nvGrpSpPr>
          <p:cNvPr id="23587" name="Группа 15"/>
          <p:cNvGrpSpPr>
            <a:grpSpLocks/>
          </p:cNvGrpSpPr>
          <p:nvPr/>
        </p:nvGrpSpPr>
        <p:grpSpPr bwMode="auto">
          <a:xfrm>
            <a:off x="785813" y="2254250"/>
            <a:ext cx="720725" cy="720725"/>
            <a:chOff x="786493" y="2254957"/>
            <a:chExt cx="720000" cy="720000"/>
          </a:xfrm>
        </p:grpSpPr>
        <p:sp>
          <p:nvSpPr>
            <p:cNvPr id="9" name="Овал 8"/>
            <p:cNvSpPr/>
            <p:nvPr/>
          </p:nvSpPr>
          <p:spPr>
            <a:xfrm>
              <a:off x="786493" y="2254957"/>
              <a:ext cx="720000" cy="72000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95" name="TextBox 9"/>
            <p:cNvSpPr txBox="1">
              <a:spLocks noChangeArrowheads="1"/>
            </p:cNvSpPr>
            <p:nvPr/>
          </p:nvSpPr>
          <p:spPr bwMode="auto">
            <a:xfrm>
              <a:off x="956488" y="2371056"/>
              <a:ext cx="38001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/>
                <a:t>1</a:t>
              </a:r>
            </a:p>
          </p:txBody>
        </p:sp>
      </p:grpSp>
      <p:grpSp>
        <p:nvGrpSpPr>
          <p:cNvPr id="23588" name="Группа 16"/>
          <p:cNvGrpSpPr>
            <a:grpSpLocks/>
          </p:cNvGrpSpPr>
          <p:nvPr/>
        </p:nvGrpSpPr>
        <p:grpSpPr bwMode="auto">
          <a:xfrm>
            <a:off x="785813" y="3609975"/>
            <a:ext cx="720725" cy="719138"/>
            <a:chOff x="786493" y="2254957"/>
            <a:chExt cx="720000" cy="720000"/>
          </a:xfrm>
        </p:grpSpPr>
        <p:sp>
          <p:nvSpPr>
            <p:cNvPr id="18" name="Овал 17"/>
            <p:cNvSpPr/>
            <p:nvPr/>
          </p:nvSpPr>
          <p:spPr>
            <a:xfrm>
              <a:off x="786493" y="2254957"/>
              <a:ext cx="720000" cy="72000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93" name="TextBox 18"/>
            <p:cNvSpPr txBox="1">
              <a:spLocks noChangeArrowheads="1"/>
            </p:cNvSpPr>
            <p:nvPr/>
          </p:nvSpPr>
          <p:spPr bwMode="auto">
            <a:xfrm>
              <a:off x="956488" y="2371056"/>
              <a:ext cx="38001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/>
                <a:t>2</a:t>
              </a:r>
            </a:p>
          </p:txBody>
        </p:sp>
      </p:grpSp>
      <p:grpSp>
        <p:nvGrpSpPr>
          <p:cNvPr id="23589" name="Группа 19"/>
          <p:cNvGrpSpPr>
            <a:grpSpLocks/>
          </p:cNvGrpSpPr>
          <p:nvPr/>
        </p:nvGrpSpPr>
        <p:grpSpPr bwMode="auto">
          <a:xfrm>
            <a:off x="739775" y="4773613"/>
            <a:ext cx="719138" cy="720725"/>
            <a:chOff x="786493" y="2254957"/>
            <a:chExt cx="720000" cy="720000"/>
          </a:xfrm>
        </p:grpSpPr>
        <p:sp>
          <p:nvSpPr>
            <p:cNvPr id="21" name="Овал 20"/>
            <p:cNvSpPr/>
            <p:nvPr/>
          </p:nvSpPr>
          <p:spPr>
            <a:xfrm>
              <a:off x="786493" y="2254957"/>
              <a:ext cx="720000" cy="720000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91" name="TextBox 21"/>
            <p:cNvSpPr txBox="1">
              <a:spLocks noChangeArrowheads="1"/>
            </p:cNvSpPr>
            <p:nvPr/>
          </p:nvSpPr>
          <p:spPr bwMode="auto">
            <a:xfrm>
              <a:off x="956559" y="2370728"/>
              <a:ext cx="379868" cy="456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b="1"/>
                <a:t>3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049338" y="0"/>
            <a:ext cx="10131425" cy="1455738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cap="none" smtClean="0">
                <a:ln>
                  <a:noFill/>
                </a:ln>
                <a:solidFill>
                  <a:srgbClr val="FFFF00"/>
                </a:solidFill>
                <a:latin typeface="Times New Roman" pitchFamily="18" charset="0"/>
              </a:rPr>
              <a:t>Соотношение понятий «человек», «индивид», «личность», «индивидуальность»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685800" y="1431925"/>
            <a:ext cx="11252200" cy="5426075"/>
          </a:xfrm>
        </p:spPr>
        <p:txBody>
          <a:bodyPr/>
          <a:lstStyle/>
          <a:p>
            <a:endParaRPr lang="ru-RU" smtClean="0"/>
          </a:p>
        </p:txBody>
      </p:sp>
      <p:grpSp>
        <p:nvGrpSpPr>
          <p:cNvPr id="54276" name="Группа 7"/>
          <p:cNvGrpSpPr>
            <a:grpSpLocks/>
          </p:cNvGrpSpPr>
          <p:nvPr/>
        </p:nvGrpSpPr>
        <p:grpSpPr bwMode="auto">
          <a:xfrm>
            <a:off x="0" y="1679575"/>
            <a:ext cx="12079288" cy="4730750"/>
            <a:chOff x="1675155" y="1844675"/>
            <a:chExt cx="8768668" cy="3455988"/>
          </a:xfrm>
        </p:grpSpPr>
        <p:grpSp>
          <p:nvGrpSpPr>
            <p:cNvPr id="54277" name="Группа 8"/>
            <p:cNvGrpSpPr>
              <a:grpSpLocks/>
            </p:cNvGrpSpPr>
            <p:nvPr/>
          </p:nvGrpSpPr>
          <p:grpSpPr bwMode="auto">
            <a:xfrm>
              <a:off x="1675155" y="2643554"/>
              <a:ext cx="2666803" cy="1513197"/>
              <a:chOff x="292895" y="1697169"/>
              <a:chExt cx="2666803" cy="1513197"/>
            </a:xfrm>
          </p:grpSpPr>
          <p:sp>
            <p:nvSpPr>
              <p:cNvPr id="22" name="AutoShape 5"/>
              <p:cNvSpPr>
                <a:spLocks noChangeArrowheads="1"/>
              </p:cNvSpPr>
              <p:nvPr/>
            </p:nvSpPr>
            <p:spPr bwMode="auto">
              <a:xfrm>
                <a:off x="435794" y="1697343"/>
                <a:ext cx="2523772" cy="1513444"/>
              </a:xfrm>
              <a:prstGeom prst="rightArrow">
                <a:avLst>
                  <a:gd name="adj1" fmla="val 50000"/>
                  <a:gd name="adj2" fmla="val 41658"/>
                </a:avLst>
              </a:prstGeom>
              <a:solidFill>
                <a:schemeClr val="accent4">
                  <a:lumMod val="50000"/>
                </a:schemeClr>
              </a:solidFill>
              <a:ln w="38100">
                <a:solidFill>
                  <a:srgbClr val="FFFF00"/>
                </a:solidFill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l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CCFF"/>
                </a:extrusionClr>
                <a:contourClr>
                  <a:srgbClr val="99CCFF"/>
                </a:contourClr>
              </a:sp3d>
            </p:spPr>
            <p:txBody>
              <a:bodyPr wrap="none" anchor="ctr">
                <a:flatTx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600">
                  <a:solidFill>
                    <a:srgbClr val="FFFF00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54279" name="Text Box 6"/>
              <p:cNvSpPr txBox="1">
                <a:spLocks noChangeArrowheads="1"/>
              </p:cNvSpPr>
              <p:nvPr/>
            </p:nvSpPr>
            <p:spPr bwMode="auto">
              <a:xfrm>
                <a:off x="292895" y="2119241"/>
                <a:ext cx="2377748" cy="4684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altLang="ru-RU" b="1">
                    <a:solidFill>
                      <a:srgbClr val="FFFF00"/>
                    </a:solidFill>
                    <a:latin typeface="Times New Roman" pitchFamily="18" charset="0"/>
                  </a:rPr>
                  <a:t>БИОЛОГИЧЕСКИЕ</a:t>
                </a:r>
                <a:r>
                  <a:rPr lang="ru-RU" altLang="ru-RU" b="1">
                    <a:solidFill>
                      <a:schemeClr val="bg1"/>
                    </a:solidFill>
                    <a:latin typeface="Times New Roman" pitchFamily="18" charset="0"/>
                  </a:rPr>
                  <a:t> </a:t>
                </a:r>
                <a:r>
                  <a:rPr lang="ru-RU" altLang="ru-RU" b="1">
                    <a:solidFill>
                      <a:srgbClr val="FFFF00"/>
                    </a:solidFill>
                    <a:latin typeface="Times New Roman" pitchFamily="18" charset="0"/>
                  </a:rPr>
                  <a:t>МЕХАНИЗМЫ</a:t>
                </a:r>
              </a:p>
            </p:txBody>
          </p:sp>
        </p:grpSp>
        <p:grpSp>
          <p:nvGrpSpPr>
            <p:cNvPr id="54280" name="Group 7"/>
            <p:cNvGrpSpPr>
              <a:grpSpLocks/>
            </p:cNvGrpSpPr>
            <p:nvPr/>
          </p:nvGrpSpPr>
          <p:grpSpPr bwMode="auto">
            <a:xfrm>
              <a:off x="4440239" y="1844675"/>
              <a:ext cx="3095625" cy="3097213"/>
              <a:chOff x="1589" y="1322"/>
              <a:chExt cx="1950" cy="1951"/>
            </a:xfrm>
          </p:grpSpPr>
          <p:sp>
            <p:nvSpPr>
              <p:cNvPr id="54281" name="Oval 8"/>
              <p:cNvSpPr>
                <a:spLocks noChangeArrowheads="1"/>
              </p:cNvSpPr>
              <p:nvPr/>
            </p:nvSpPr>
            <p:spPr bwMode="auto">
              <a:xfrm>
                <a:off x="1589" y="1322"/>
                <a:ext cx="1950" cy="1951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600">
                  <a:latin typeface="Calibri" pitchFamily="34" charset="0"/>
                </a:endParaRPr>
              </a:p>
            </p:txBody>
          </p:sp>
          <p:sp>
            <p:nvSpPr>
              <p:cNvPr id="54282" name="Oval 9"/>
              <p:cNvSpPr>
                <a:spLocks noChangeArrowheads="1"/>
              </p:cNvSpPr>
              <p:nvPr/>
            </p:nvSpPr>
            <p:spPr bwMode="auto">
              <a:xfrm>
                <a:off x="1906" y="1637"/>
                <a:ext cx="1316" cy="1315"/>
              </a:xfrm>
              <a:prstGeom prst="ellipse">
                <a:avLst/>
              </a:prstGeom>
              <a:solidFill>
                <a:srgbClr val="00CCFF">
                  <a:alpha val="70979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600">
                  <a:latin typeface="Calibri" pitchFamily="34" charset="0"/>
                </a:endParaRPr>
              </a:p>
            </p:txBody>
          </p:sp>
          <p:sp>
            <p:nvSpPr>
              <p:cNvPr id="54283" name="Oval 10"/>
              <p:cNvSpPr>
                <a:spLocks noChangeArrowheads="1"/>
              </p:cNvSpPr>
              <p:nvPr/>
            </p:nvSpPr>
            <p:spPr bwMode="auto">
              <a:xfrm>
                <a:off x="2245" y="1979"/>
                <a:ext cx="635" cy="635"/>
              </a:xfrm>
              <a:prstGeom prst="ellipse">
                <a:avLst/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sz="1600">
                  <a:latin typeface="Calibri" pitchFamily="34" charset="0"/>
                </a:endParaRPr>
              </a:p>
            </p:txBody>
          </p:sp>
        </p:grp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5195760" y="2458171"/>
              <a:ext cx="1677905" cy="267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b="1">
                  <a:solidFill>
                    <a:srgbClr val="FFFF00"/>
                  </a:solidFill>
                  <a:latin typeface="Times New Roman" pitchFamily="18" charset="0"/>
                </a:rPr>
                <a:t>ИНДИВИД </a:t>
              </a:r>
            </a:p>
          </p:txBody>
        </p:sp>
        <p:sp>
          <p:nvSpPr>
            <p:cNvPr id="54285" name="Text Box 12"/>
            <p:cNvSpPr txBox="1">
              <a:spLocks noChangeArrowheads="1"/>
            </p:cNvSpPr>
            <p:nvPr/>
          </p:nvSpPr>
          <p:spPr bwMode="auto">
            <a:xfrm>
              <a:off x="5161580" y="1936293"/>
              <a:ext cx="1747446" cy="267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b="1">
                  <a:solidFill>
                    <a:srgbClr val="FFFF00"/>
                  </a:solidFill>
                  <a:latin typeface="Times New Roman" pitchFamily="18" charset="0"/>
                </a:rPr>
                <a:t>ЧЕЛОВЕК</a:t>
              </a:r>
            </a:p>
          </p:txBody>
        </p:sp>
        <p:sp>
          <p:nvSpPr>
            <p:cNvPr id="54286" name="AutoShape 13"/>
            <p:cNvSpPr>
              <a:spLocks noChangeArrowheads="1"/>
            </p:cNvSpPr>
            <p:nvPr/>
          </p:nvSpPr>
          <p:spPr bwMode="auto">
            <a:xfrm>
              <a:off x="4656139" y="3429000"/>
              <a:ext cx="2663825" cy="1871663"/>
            </a:xfrm>
            <a:prstGeom prst="triangle">
              <a:avLst>
                <a:gd name="adj" fmla="val 50000"/>
              </a:avLst>
            </a:prstGeom>
            <a:solidFill>
              <a:srgbClr val="C00000">
                <a:alpha val="47058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600">
                <a:latin typeface="Calibri" pitchFamily="34" charset="0"/>
              </a:endParaRPr>
            </a:p>
          </p:txBody>
        </p:sp>
        <p:sp>
          <p:nvSpPr>
            <p:cNvPr id="54287" name="Text Box 14"/>
            <p:cNvSpPr txBox="1">
              <a:spLocks noChangeArrowheads="1"/>
            </p:cNvSpPr>
            <p:nvPr/>
          </p:nvSpPr>
          <p:spPr bwMode="auto">
            <a:xfrm>
              <a:off x="5261953" y="3149368"/>
              <a:ext cx="1553956" cy="267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b="1">
                  <a:solidFill>
                    <a:srgbClr val="FFFF00"/>
                  </a:solidFill>
                  <a:latin typeface="Times New Roman" pitchFamily="18" charset="0"/>
                </a:rPr>
                <a:t>ЛИЧНОСТЬ</a:t>
              </a:r>
            </a:p>
          </p:txBody>
        </p:sp>
        <p:grpSp>
          <p:nvGrpSpPr>
            <p:cNvPr id="54288" name="Группа 14"/>
            <p:cNvGrpSpPr>
              <a:grpSpLocks/>
            </p:cNvGrpSpPr>
            <p:nvPr/>
          </p:nvGrpSpPr>
          <p:grpSpPr bwMode="auto">
            <a:xfrm>
              <a:off x="7635535" y="2542103"/>
              <a:ext cx="2808288" cy="1584325"/>
              <a:chOff x="8074026" y="2059044"/>
              <a:chExt cx="2808288" cy="1584325"/>
            </a:xfrm>
          </p:grpSpPr>
          <p:sp>
            <p:nvSpPr>
              <p:cNvPr id="54289" name="AutoShape 16"/>
              <p:cNvSpPr>
                <a:spLocks noChangeArrowheads="1"/>
              </p:cNvSpPr>
              <p:nvPr/>
            </p:nvSpPr>
            <p:spPr bwMode="auto">
              <a:xfrm>
                <a:off x="8074026" y="2059044"/>
                <a:ext cx="2808288" cy="1584325"/>
              </a:xfrm>
              <a:prstGeom prst="leftArrow">
                <a:avLst>
                  <a:gd name="adj1" fmla="val 50000"/>
                  <a:gd name="adj2" fmla="val 42402"/>
                </a:avLst>
              </a:prstGeom>
              <a:solidFill>
                <a:srgbClr val="FF0000"/>
              </a:solidFill>
              <a:ln w="9525">
                <a:miter lim="800000"/>
                <a:headEnd/>
                <a:tailEnd/>
              </a:ln>
              <a:scene3d>
                <a:camera prst="legacyObliqueBottomRight"/>
                <a:lightRig rig="legacyFlat3" dir="l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CC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 sz="1600">
                  <a:latin typeface="Calibri" pitchFamily="34" charset="0"/>
                </a:endParaRPr>
              </a:p>
            </p:txBody>
          </p:sp>
          <p:sp>
            <p:nvSpPr>
              <p:cNvPr id="18" name="Text Box 17"/>
              <p:cNvSpPr txBox="1">
                <a:spLocks noChangeArrowheads="1"/>
              </p:cNvSpPr>
              <p:nvPr/>
            </p:nvSpPr>
            <p:spPr bwMode="auto">
              <a:xfrm>
                <a:off x="8507202" y="2543378"/>
                <a:ext cx="2375112" cy="2678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altLang="ru-RU" b="1">
                    <a:solidFill>
                      <a:srgbClr val="FFFF00"/>
                    </a:solidFill>
                    <a:latin typeface="Times New Roman" pitchFamily="18" charset="0"/>
                  </a:rPr>
                  <a:t>СОЦИАЛЬНЫЕ ФАКТОРЫ</a:t>
                </a:r>
              </a:p>
            </p:txBody>
          </p:sp>
        </p:grp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4150526" y="4882002"/>
              <a:ext cx="3817926" cy="2678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b="1">
                  <a:latin typeface="Times New Roman" pitchFamily="18" charset="0"/>
                </a:rPr>
                <a:t>ИНДИВИДУАЛЬНОСТЬ</a:t>
              </a:r>
              <a:r>
                <a:rPr lang="ru-RU" altLang="ru-RU" b="1">
                  <a:solidFill>
                    <a:schemeClr val="bg1"/>
                  </a:solidFill>
                  <a:latin typeface="Times New Roman" pitchFamily="18" charset="0"/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693738" y="609600"/>
            <a:ext cx="10904537" cy="606425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cap="none" smtClean="0">
                <a:ln>
                  <a:noFill/>
                </a:ln>
                <a:solidFill>
                  <a:srgbClr val="FF3300"/>
                </a:solidFill>
                <a:latin typeface="Times New Roman" pitchFamily="18" charset="0"/>
              </a:rPr>
              <a:t>СОЦИАЛИЗАЦИЯ</a:t>
            </a:r>
          </a:p>
        </p:txBody>
      </p:sp>
      <p:sp>
        <p:nvSpPr>
          <p:cNvPr id="24578" name="Rectangle 5"/>
          <p:cNvSpPr>
            <a:spLocks noGrp="1"/>
          </p:cNvSpPr>
          <p:nvPr>
            <p:ph type="body" sz="half" idx="4294967295"/>
          </p:nvPr>
        </p:nvSpPr>
        <p:spPr>
          <a:xfrm>
            <a:off x="685800" y="1701800"/>
            <a:ext cx="6259513" cy="46863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  <a:t>ИНТЕРИОРИЗАЦИЯ</a:t>
            </a:r>
            <a:r>
              <a:rPr lang="ru-RU" sz="2400" b="1" smtClean="0">
                <a:latin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r>
              <a:rPr lang="ru-RU" sz="1600" b="1" smtClean="0">
                <a:solidFill>
                  <a:srgbClr val="FF3300"/>
                </a:solidFill>
                <a:latin typeface="Times New Roman" pitchFamily="18" charset="0"/>
              </a:rPr>
              <a:t>КАНАЛЫ: </a:t>
            </a:r>
          </a:p>
          <a:p>
            <a:pPr algn="ctr">
              <a:buFont typeface="Arial" charset="0"/>
              <a:buNone/>
            </a:pPr>
            <a:r>
              <a:rPr lang="ru-RU" sz="1600" b="1" smtClean="0">
                <a:solidFill>
                  <a:srgbClr val="FFFF00"/>
                </a:solidFill>
                <a:latin typeface="Times New Roman" pitchFamily="18" charset="0"/>
              </a:rPr>
              <a:t>СЕМЬЯ, ШКОЛА, РЕФЕРЕНТНЫЕ ГРУППЫ, ТРУДОВОЙ КОЛЛЕКТИВ, СМИ И ДРУГЕ СОЦИАЛЬНЫЕ ИНСТИТУТЫ</a:t>
            </a:r>
          </a:p>
          <a:p>
            <a:pPr>
              <a:buFont typeface="Arial" charset="0"/>
              <a:buNone/>
            </a:pPr>
            <a:r>
              <a:rPr lang="ru-RU" sz="1600" smtClean="0"/>
              <a:t>      </a:t>
            </a:r>
            <a:r>
              <a:rPr lang="ru-RU" sz="1600" b="1" smtClean="0">
                <a:solidFill>
                  <a:srgbClr val="FF3300"/>
                </a:solidFill>
                <a:latin typeface="Times New Roman" pitchFamily="18" charset="0"/>
              </a:rPr>
              <a:t>ЦЕЛЕНАПРАВЛЕННОЕ                           СПОНТАННОЕ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solidFill>
                  <a:srgbClr val="FF3300"/>
                </a:solidFill>
                <a:latin typeface="Times New Roman" pitchFamily="18" charset="0"/>
              </a:rPr>
              <a:t>      ВОЗДЕЙСТВИЕ                                           ВОЗДЕЙСТВИЕ</a:t>
            </a:r>
          </a:p>
          <a:p>
            <a:r>
              <a:rPr lang="ru-RU" sz="1600" smtClean="0">
                <a:latin typeface="Times New Roman" pitchFamily="18" charset="0"/>
              </a:rPr>
              <a:t>ОБУЧЕНИЕ                                                    ПОДРАЖАНИЕ</a:t>
            </a:r>
          </a:p>
          <a:p>
            <a:r>
              <a:rPr lang="ru-RU" sz="1600" smtClean="0">
                <a:latin typeface="Times New Roman" pitchFamily="18" charset="0"/>
              </a:rPr>
              <a:t>ВОСПИТАНИЕ</a:t>
            </a:r>
          </a:p>
          <a:p>
            <a:r>
              <a:rPr lang="ru-RU" sz="1600" smtClean="0">
                <a:latin typeface="Times New Roman" pitchFamily="18" charset="0"/>
              </a:rPr>
              <a:t>САМООБУЧЕНИЕ</a:t>
            </a:r>
          </a:p>
          <a:p>
            <a:r>
              <a:rPr lang="ru-RU" sz="1600" smtClean="0">
                <a:latin typeface="Times New Roman" pitchFamily="18" charset="0"/>
              </a:rPr>
              <a:t>САМОВОСПИТАНИЕ</a:t>
            </a:r>
          </a:p>
          <a:p>
            <a:r>
              <a:rPr lang="ru-RU" sz="1600" smtClean="0">
                <a:latin typeface="Times New Roman" pitchFamily="18" charset="0"/>
              </a:rPr>
              <a:t>ЦЕЛЕНАПРАВЛЕННОЕ ПОДРАЖАНИЕ</a:t>
            </a:r>
          </a:p>
          <a:p>
            <a:r>
              <a:rPr lang="ru-RU" sz="1600" smtClean="0">
                <a:latin typeface="Times New Roman" pitchFamily="18" charset="0"/>
              </a:rPr>
              <a:t>АДАПТАЦИЯ</a:t>
            </a:r>
          </a:p>
        </p:txBody>
      </p:sp>
      <p:sp>
        <p:nvSpPr>
          <p:cNvPr id="24579" name="Rectangle 6"/>
          <p:cNvSpPr>
            <a:spLocks noGrp="1"/>
          </p:cNvSpPr>
          <p:nvPr>
            <p:ph type="body" sz="half" idx="4294967295"/>
          </p:nvPr>
        </p:nvSpPr>
        <p:spPr>
          <a:xfrm>
            <a:off x="7608888" y="1758950"/>
            <a:ext cx="4057650" cy="46005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  <a:t>ЭКСТЕРИОРИЗАЦИЯ</a:t>
            </a:r>
          </a:p>
          <a:p>
            <a:pPr algn="ctr">
              <a:buFont typeface="Arial" charset="0"/>
              <a:buNone/>
            </a:pPr>
            <a:endParaRPr lang="ru-RU" sz="2400" b="1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</a:rPr>
              <a:t>  - ЗНАНИЯ УМЕНИЯ,НАВЫКИ, ПРОЯВЛЯЮЩИЕСЯ В ДЕЯТЕЛЬНОСТИ;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</a:rPr>
              <a:t>   - ПОВЕДЕНИЕ;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</a:rPr>
              <a:t>  - ПРОДУКТЫ ДЕЯТЕЛЬНОСТИ;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</a:rPr>
              <a:t>  - СТИЛЬ ОБЩЕНИЯ И ДЕЯТЕЛЬНОСТИ;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</a:rPr>
              <a:t>  - ЧЕРТЫ ЛИЧНОСТИ</a:t>
            </a:r>
          </a:p>
          <a:p>
            <a:pPr>
              <a:buFont typeface="Arial" charset="0"/>
              <a:buNone/>
            </a:pPr>
            <a:endParaRPr lang="ru-RU" sz="1600" b="1" smtClean="0"/>
          </a:p>
          <a:p>
            <a:pPr>
              <a:buFont typeface="Arial" charset="0"/>
              <a:buNone/>
            </a:pPr>
            <a:endParaRPr lang="ru-RU" sz="1600" b="1" smtClean="0"/>
          </a:p>
          <a:p>
            <a:pPr>
              <a:buFont typeface="Arial" charset="0"/>
              <a:buNone/>
            </a:pPr>
            <a:endParaRPr lang="ru-RU" sz="1600" b="1" smtClean="0"/>
          </a:p>
        </p:txBody>
      </p:sp>
      <p:sp>
        <p:nvSpPr>
          <p:cNvPr id="24580" name="Line 9"/>
          <p:cNvSpPr>
            <a:spLocks noChangeShapeType="1"/>
          </p:cNvSpPr>
          <p:nvPr/>
        </p:nvSpPr>
        <p:spPr bwMode="auto">
          <a:xfrm flipH="1">
            <a:off x="4221163" y="1138238"/>
            <a:ext cx="1785937" cy="58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Line 10"/>
          <p:cNvSpPr>
            <a:spLocks noChangeShapeType="1"/>
          </p:cNvSpPr>
          <p:nvPr/>
        </p:nvSpPr>
        <p:spPr bwMode="auto">
          <a:xfrm>
            <a:off x="6184900" y="1130300"/>
            <a:ext cx="1909763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AutoShape 12"/>
          <p:cNvSpPr>
            <a:spLocks noChangeArrowheads="1"/>
          </p:cNvSpPr>
          <p:nvPr/>
        </p:nvSpPr>
        <p:spPr bwMode="auto">
          <a:xfrm flipH="1">
            <a:off x="447675" y="296863"/>
            <a:ext cx="3559175" cy="1290637"/>
          </a:xfrm>
          <a:prstGeom prst="wedgeRectCallout">
            <a:avLst>
              <a:gd name="adj1" fmla="val -24620"/>
              <a:gd name="adj2" fmla="val 657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defTabSz="914400"/>
            <a:r>
              <a:rPr lang="ru-RU" sz="1400" b="1">
                <a:latin typeface="Times New Roman" pitchFamily="18" charset="0"/>
              </a:rPr>
              <a:t>Овладение социальными нормами, ценностями и другими компонентами социальной среды посредством их перевода извне во внутренний план (внутреннее «Я»)</a:t>
            </a:r>
          </a:p>
        </p:txBody>
      </p:sp>
      <p:sp>
        <p:nvSpPr>
          <p:cNvPr id="24583" name="AutoShape 13"/>
          <p:cNvSpPr>
            <a:spLocks noChangeArrowheads="1"/>
          </p:cNvSpPr>
          <p:nvPr/>
        </p:nvSpPr>
        <p:spPr bwMode="auto">
          <a:xfrm>
            <a:off x="8113713" y="244475"/>
            <a:ext cx="3916362" cy="1290638"/>
          </a:xfrm>
          <a:prstGeom prst="wedgeRectCallout">
            <a:avLst>
              <a:gd name="adj1" fmla="val -18907"/>
              <a:gd name="adj2" fmla="val 657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latin typeface="Times New Roman" pitchFamily="18" charset="0"/>
              </a:rPr>
              <a:t>Внешнее проявление результатов внутренних действий (на основе психологического принципа единства сознания и деятельности: деятельность определяет сознание, сознание проявляется в деятельности)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4"/>
          <p:cNvGrpSpPr>
            <a:grpSpLocks/>
          </p:cNvGrpSpPr>
          <p:nvPr/>
        </p:nvGrpSpPr>
        <p:grpSpPr bwMode="auto">
          <a:xfrm>
            <a:off x="4657725" y="1638300"/>
            <a:ext cx="7534275" cy="5091113"/>
            <a:chOff x="3371" y="12062"/>
            <a:chExt cx="8716" cy="5336"/>
          </a:xfrm>
        </p:grpSpPr>
        <p:sp>
          <p:nvSpPr>
            <p:cNvPr id="30724" name="AutoShape 5"/>
            <p:cNvSpPr>
              <a:spLocks noChangeArrowheads="1"/>
            </p:cNvSpPr>
            <p:nvPr/>
          </p:nvSpPr>
          <p:spPr bwMode="auto">
            <a:xfrm>
              <a:off x="3371" y="13079"/>
              <a:ext cx="8716" cy="1906"/>
            </a:xfrm>
            <a:prstGeom prst="notchedRightArrow">
              <a:avLst>
                <a:gd name="adj1" fmla="val 50000"/>
                <a:gd name="adj2" fmla="val 11432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5" name="Text Box 6"/>
            <p:cNvSpPr txBox="1">
              <a:spLocks noChangeArrowheads="1"/>
            </p:cNvSpPr>
            <p:nvPr/>
          </p:nvSpPr>
          <p:spPr bwMode="auto">
            <a:xfrm>
              <a:off x="4508" y="13714"/>
              <a:ext cx="4041" cy="6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b="1">
                  <a:solidFill>
                    <a:schemeClr val="bg1"/>
                  </a:solidFill>
                  <a:latin typeface="Times New Roman" pitchFamily="18" charset="0"/>
                </a:rPr>
                <a:t>Социальная роль</a:t>
              </a:r>
              <a:r>
                <a:rPr lang="ru-RU" sz="1400">
                  <a:solidFill>
                    <a:schemeClr val="bg1"/>
                  </a:solidFill>
                  <a:latin typeface="Times New Roman" pitchFamily="18" charset="0"/>
                </a:rPr>
                <a:t> (</a:t>
              </a:r>
              <a:r>
                <a:rPr lang="ru-RU" sz="1400">
                  <a:solidFill>
                    <a:schemeClr val="bg1"/>
                  </a:solidFill>
                </a:rPr>
                <a:t>ролевое исполнение - </a:t>
              </a:r>
              <a:r>
                <a:rPr lang="ru-RU" sz="1200">
                  <a:solidFill>
                    <a:schemeClr val="bg1"/>
                  </a:solidFill>
                  <a:latin typeface="Times New Roman" pitchFamily="18" charset="0"/>
                </a:rPr>
                <a:t>поведение, закрепленное за социальным статусом</a:t>
              </a:r>
              <a:r>
                <a:rPr lang="ru-RU" sz="1400">
                  <a:solidFill>
                    <a:schemeClr val="bg1"/>
                  </a:solidFill>
                  <a:latin typeface="Times New Roman" pitchFamily="18" charset="0"/>
                </a:rPr>
                <a:t>)</a:t>
              </a:r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30726" name="AutoShape 7"/>
            <p:cNvSpPr>
              <a:spLocks noChangeArrowheads="1"/>
            </p:cNvSpPr>
            <p:nvPr/>
          </p:nvSpPr>
          <p:spPr bwMode="auto">
            <a:xfrm>
              <a:off x="3623" y="12062"/>
              <a:ext cx="4043" cy="127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ru-RU"/>
            </a:p>
          </p:txBody>
        </p:sp>
        <p:sp>
          <p:nvSpPr>
            <p:cNvPr id="30727" name="Text Box 8"/>
            <p:cNvSpPr txBox="1">
              <a:spLocks noChangeArrowheads="1"/>
            </p:cNvSpPr>
            <p:nvPr/>
          </p:nvSpPr>
          <p:spPr bwMode="auto">
            <a:xfrm>
              <a:off x="4760" y="12062"/>
              <a:ext cx="1643" cy="8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b="1">
                  <a:solidFill>
                    <a:schemeClr val="bg1"/>
                  </a:solidFill>
                  <a:latin typeface="Times New Roman" pitchFamily="18" charset="0"/>
                </a:rPr>
                <a:t>Собственные представления</a:t>
              </a:r>
              <a:r>
                <a:rPr lang="ru-RU" sz="1100">
                  <a:solidFill>
                    <a:schemeClr val="bg1"/>
                  </a:solidFill>
                  <a:latin typeface="Times New Roman" pitchFamily="18" charset="0"/>
                </a:rPr>
                <a:t> о ролевом поведении</a:t>
              </a:r>
            </a:p>
            <a:p>
              <a:pPr algn="ctr"/>
              <a:r>
                <a:rPr lang="ru-RU" sz="1100" b="1">
                  <a:solidFill>
                    <a:schemeClr val="bg1"/>
                  </a:solidFill>
                  <a:latin typeface="Times New Roman" pitchFamily="18" charset="0"/>
                </a:rPr>
                <a:t>(ролевой образ</a:t>
              </a:r>
              <a:r>
                <a:rPr lang="ru-RU" sz="1000" b="1">
                  <a:solidFill>
                    <a:schemeClr val="bg1"/>
                  </a:solidFill>
                  <a:latin typeface="Times New Roman" pitchFamily="18" charset="0"/>
                </a:rPr>
                <a:t>)</a:t>
              </a:r>
              <a:endParaRPr lang="ru-RU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30728" name="AutoShape 9"/>
            <p:cNvSpPr>
              <a:spLocks noChangeArrowheads="1"/>
            </p:cNvSpPr>
            <p:nvPr/>
          </p:nvSpPr>
          <p:spPr bwMode="auto">
            <a:xfrm flipV="1">
              <a:off x="3623" y="14731"/>
              <a:ext cx="4169" cy="127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/>
            <a:p>
              <a:endParaRPr lang="ru-RU"/>
            </a:p>
          </p:txBody>
        </p:sp>
        <p:sp>
          <p:nvSpPr>
            <p:cNvPr id="30729" name="Text Box 10"/>
            <p:cNvSpPr txBox="1">
              <a:spLocks noChangeArrowheads="1"/>
            </p:cNvSpPr>
            <p:nvPr/>
          </p:nvSpPr>
          <p:spPr bwMode="auto">
            <a:xfrm>
              <a:off x="4887" y="14985"/>
              <a:ext cx="1518" cy="8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100" b="1">
                  <a:solidFill>
                    <a:schemeClr val="bg1"/>
                  </a:solidFill>
                  <a:latin typeface="Times New Roman" pitchFamily="18" charset="0"/>
                </a:rPr>
                <a:t>(ролевой образ)</a:t>
              </a:r>
              <a:endParaRPr lang="ru-RU" sz="1100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ctr"/>
              <a:r>
                <a:rPr lang="ru-RU" sz="1100" b="1">
                  <a:solidFill>
                    <a:schemeClr val="bg1"/>
                  </a:solidFill>
                  <a:latin typeface="Times New Roman" pitchFamily="18" charset="0"/>
                </a:rPr>
                <a:t>Ожидания окружающих</a:t>
              </a:r>
            </a:p>
            <a:p>
              <a:pPr algn="ctr"/>
              <a:r>
                <a:rPr lang="ru-RU" sz="1100">
                  <a:solidFill>
                    <a:schemeClr val="bg1"/>
                  </a:solidFill>
                  <a:latin typeface="Times New Roman" pitchFamily="18" charset="0"/>
                </a:rPr>
                <a:t>(основаны на их представлениях)</a:t>
              </a:r>
              <a:endParaRPr lang="ru-RU" sz="1100">
                <a:solidFill>
                  <a:schemeClr val="bg1"/>
                </a:solidFill>
              </a:endParaRPr>
            </a:p>
          </p:txBody>
        </p:sp>
        <p:sp>
          <p:nvSpPr>
            <p:cNvPr id="30730" name="AutoShape 11"/>
            <p:cNvSpPr>
              <a:spLocks noChangeArrowheads="1"/>
            </p:cNvSpPr>
            <p:nvPr/>
          </p:nvSpPr>
          <p:spPr bwMode="auto">
            <a:xfrm>
              <a:off x="5897" y="16128"/>
              <a:ext cx="3916" cy="1270"/>
            </a:xfrm>
            <a:prstGeom prst="curvedUpArrow">
              <a:avLst>
                <a:gd name="adj1" fmla="val 61669"/>
                <a:gd name="adj2" fmla="val 123339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1" name="Text Box 12"/>
            <p:cNvSpPr txBox="1">
              <a:spLocks noChangeArrowheads="1"/>
            </p:cNvSpPr>
            <p:nvPr/>
          </p:nvSpPr>
          <p:spPr bwMode="auto">
            <a:xfrm>
              <a:off x="7666" y="15112"/>
              <a:ext cx="2779" cy="10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200" b="1">
                  <a:solidFill>
                    <a:schemeClr val="bg1"/>
                  </a:solidFill>
                  <a:latin typeface="Times New Roman" pitchFamily="18" charset="0"/>
                </a:rPr>
                <a:t>САНКЦИИ</a:t>
              </a:r>
            </a:p>
            <a:p>
              <a:pPr algn="ctr"/>
              <a:r>
                <a:rPr lang="ru-RU" sz="1200" b="1">
                  <a:solidFill>
                    <a:schemeClr val="bg1"/>
                  </a:solidFill>
                  <a:latin typeface="Times New Roman" pitchFamily="18" charset="0"/>
                </a:rPr>
                <a:t>(подкрепление)</a:t>
              </a:r>
            </a:p>
            <a:p>
              <a:pPr algn="ctr"/>
              <a:endParaRPr lang="ru-RU" sz="1200" b="1">
                <a:solidFill>
                  <a:schemeClr val="bg1"/>
                </a:solidFill>
                <a:latin typeface="Times New Roman" pitchFamily="18" charset="0"/>
              </a:endParaRPr>
            </a:p>
            <a:p>
              <a:pPr algn="ctr"/>
              <a:r>
                <a:rPr lang="ru-RU" sz="1100" b="1">
                  <a:solidFill>
                    <a:schemeClr val="bg1"/>
                  </a:solidFill>
                  <a:latin typeface="Times New Roman" pitchFamily="18" charset="0"/>
                </a:rPr>
                <a:t>- Положительные </a:t>
              </a:r>
            </a:p>
            <a:p>
              <a:pPr algn="ctr"/>
              <a:r>
                <a:rPr lang="ru-RU" sz="1100" b="1">
                  <a:solidFill>
                    <a:schemeClr val="bg1"/>
                  </a:solidFill>
                  <a:latin typeface="Times New Roman" pitchFamily="18" charset="0"/>
                </a:rPr>
                <a:t>- Отрицательные</a:t>
              </a:r>
              <a:endParaRPr lang="ru-RU">
                <a:solidFill>
                  <a:schemeClr val="bg1"/>
                </a:solidFill>
              </a:endParaRPr>
            </a:p>
          </p:txBody>
        </p:sp>
      </p:grpSp>
      <p:sp>
        <p:nvSpPr>
          <p:cNvPr id="30722" name="Rectangle 14"/>
          <p:cNvSpPr>
            <a:spLocks noGrp="1"/>
          </p:cNvSpPr>
          <p:nvPr>
            <p:ph type="title" idx="4294967295"/>
          </p:nvPr>
        </p:nvSpPr>
        <p:spPr bwMode="auto">
          <a:xfrm>
            <a:off x="685800" y="609600"/>
            <a:ext cx="11036300" cy="6905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3200" b="1" cap="none" smtClean="0">
                <a:ln>
                  <a:noFill/>
                </a:ln>
                <a:solidFill>
                  <a:srgbClr val="FF3300"/>
                </a:solidFill>
                <a:latin typeface="Times New Roman" pitchFamily="18" charset="0"/>
              </a:rPr>
              <a:t>Социальная роль – динамическая характеристика социального статуса</a:t>
            </a:r>
            <a:r>
              <a:rPr lang="ru-RU" sz="3200" b="1" cap="none" smtClean="0">
                <a:ln>
                  <a:noFill/>
                </a:ln>
                <a:solidFill>
                  <a:srgbClr val="FF3300"/>
                </a:solidFill>
                <a:latin typeface="Arial" charset="0"/>
              </a:rPr>
              <a:t>. </a:t>
            </a:r>
            <a:r>
              <a:rPr lang="ru-RU" sz="3200" b="1" cap="none" smtClean="0">
                <a:ln>
                  <a:noFill/>
                </a:ln>
                <a:solidFill>
                  <a:srgbClr val="FFFF00"/>
                </a:solidFill>
                <a:latin typeface="Times New Roman" pitchFamily="18" charset="0"/>
              </a:rPr>
              <a:t>Структура социальной роли</a:t>
            </a:r>
            <a:r>
              <a:rPr lang="ru-RU" sz="3200" b="1" cap="none" smtClean="0">
                <a:ln>
                  <a:noFill/>
                </a:ln>
                <a:solidFill>
                  <a:srgbClr val="FFFF00"/>
                </a:solidFill>
                <a:latin typeface="Arial" charset="0"/>
              </a:rPr>
              <a:t>:</a:t>
            </a:r>
          </a:p>
        </p:txBody>
      </p:sp>
      <p:sp>
        <p:nvSpPr>
          <p:cNvPr id="30723" name="Rectangle 15"/>
          <p:cNvSpPr>
            <a:spLocks noGrp="1"/>
          </p:cNvSpPr>
          <p:nvPr>
            <p:ph type="body" sz="half" idx="4294967295"/>
          </p:nvPr>
        </p:nvSpPr>
        <p:spPr>
          <a:xfrm>
            <a:off x="1096963" y="1628775"/>
            <a:ext cx="3937000" cy="4929188"/>
          </a:xfrm>
        </p:spPr>
        <p:txBody>
          <a:bodyPr/>
          <a:lstStyle/>
          <a:p>
            <a:pPr eaLnBrk="1" hangingPunct="1">
              <a:spcAft>
                <a:spcPct val="0"/>
              </a:spcAft>
              <a:buClrTx/>
              <a:buSzTx/>
              <a:buFontTx/>
              <a:buNone/>
            </a:pPr>
            <a:r>
              <a:rPr lang="ru-RU" sz="1600" b="1" smtClean="0">
                <a:solidFill>
                  <a:srgbClr val="FFFF00"/>
                </a:solidFill>
              </a:rPr>
              <a:t>       </a:t>
            </a: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  <a:t>Социальная роль выражается в определенном поведении, соответствующем общепринятым представлениям, </a:t>
            </a:r>
            <a:b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  <a:t>закрепленным в </a:t>
            </a:r>
            <a:b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  <a:t> социокультурных нормах данной социальной группы, общности или общества в целом</a:t>
            </a:r>
          </a:p>
          <a:p>
            <a:endParaRPr lang="ru-RU" sz="16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3825" y="719138"/>
            <a:ext cx="6988175" cy="581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1600" b="1">
                <a:solidFill>
                  <a:srgbClr val="FFFF00"/>
                </a:solidFill>
              </a:rPr>
              <a:t>МЕХАНИЗМЫ СОЦИАЛИЗАЦИИ </a:t>
            </a:r>
            <a:r>
              <a:rPr lang="ru-RU" sz="1600" b="1"/>
              <a:t>- совокупность внутренних личностных факторов и факторов внешней социальной среды</a:t>
            </a:r>
          </a:p>
        </p:txBody>
      </p:sp>
      <p:graphicFrame>
        <p:nvGraphicFramePr>
          <p:cNvPr id="32874" name="Group 106"/>
          <p:cNvGraphicFramePr>
            <a:graphicFrameLocks noGrp="1"/>
          </p:cNvGraphicFramePr>
          <p:nvPr/>
        </p:nvGraphicFramePr>
        <p:xfrm>
          <a:off x="209550" y="330200"/>
          <a:ext cx="4638675" cy="6316663"/>
        </p:xfrm>
        <a:graphic>
          <a:graphicData uri="http://schemas.openxmlformats.org/drawingml/2006/table">
            <a:tbl>
              <a:tblPr/>
              <a:tblGrid>
                <a:gridCol w="668338"/>
                <a:gridCol w="3970337"/>
              </a:tblGrid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МЕХАНИЗМЫ СОЦИАЛИЗАЦИИ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имитация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идентификация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санкции (подкрепление)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экстериоризация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подражание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стыд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чувство вины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pic>
        <p:nvPicPr>
          <p:cNvPr id="25687" name="Picture 2" descr="http://www.socioprognoz.ru/files/Image/molodeg/pi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9513" y="1978025"/>
            <a:ext cx="7202487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488950" y="1273175"/>
            <a:ext cx="36036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932" name="Group 140"/>
          <p:cNvGraphicFramePr>
            <a:graphicFrameLocks noGrp="1"/>
          </p:cNvGraphicFramePr>
          <p:nvPr/>
        </p:nvGraphicFramePr>
        <p:xfrm>
          <a:off x="209550" y="330200"/>
          <a:ext cx="4638675" cy="6316663"/>
        </p:xfrm>
        <a:graphic>
          <a:graphicData uri="http://schemas.openxmlformats.org/drawingml/2006/table">
            <a:tbl>
              <a:tblPr/>
              <a:tblGrid>
                <a:gridCol w="649288"/>
                <a:gridCol w="3989387"/>
              </a:tblGrid>
              <a:tr h="5032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МЕХАНИЗМЫ СОЦИАЛИЗАЦИИ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59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имитация 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идентификация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санкции (подкрепление)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интериоризация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экстериоризация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подражание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проекция</a:t>
                      </a: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стыд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чувство вины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285750" marR="0" lvl="0" indent="-2857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5400000" flipV="1">
            <a:off x="267494" y="1085057"/>
            <a:ext cx="431800" cy="11112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736" name="Группа 2"/>
          <p:cNvGrpSpPr>
            <a:grpSpLocks/>
          </p:cNvGrpSpPr>
          <p:nvPr/>
        </p:nvGrpSpPr>
        <p:grpSpPr bwMode="auto">
          <a:xfrm>
            <a:off x="247650" y="1033463"/>
            <a:ext cx="461963" cy="466725"/>
            <a:chOff x="6120000" y="2124000"/>
            <a:chExt cx="461463" cy="466472"/>
          </a:xfrm>
        </p:grpSpPr>
        <p:sp>
          <p:nvSpPr>
            <p:cNvPr id="7" name="Овал 6"/>
            <p:cNvSpPr/>
            <p:nvPr/>
          </p:nvSpPr>
          <p:spPr>
            <a:xfrm>
              <a:off x="6120000" y="2124000"/>
              <a:ext cx="461463" cy="466472"/>
            </a:xfrm>
            <a:prstGeom prst="ellips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785" name="TextBox 7"/>
            <p:cNvSpPr txBox="1">
              <a:spLocks noChangeArrowheads="1"/>
            </p:cNvSpPr>
            <p:nvPr/>
          </p:nvSpPr>
          <p:spPr bwMode="auto">
            <a:xfrm>
              <a:off x="6204953" y="2178757"/>
              <a:ext cx="243556" cy="317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b="1"/>
                <a:t>1</a:t>
              </a:r>
            </a:p>
          </p:txBody>
        </p:sp>
      </p:grpSp>
      <p:grpSp>
        <p:nvGrpSpPr>
          <p:cNvPr id="27737" name="Группа 18"/>
          <p:cNvGrpSpPr>
            <a:grpSpLocks/>
          </p:cNvGrpSpPr>
          <p:nvPr/>
        </p:nvGrpSpPr>
        <p:grpSpPr bwMode="auto">
          <a:xfrm>
            <a:off x="5949950" y="1406525"/>
            <a:ext cx="5461000" cy="1662113"/>
            <a:chOff x="5949863" y="1406466"/>
            <a:chExt cx="5461348" cy="1662412"/>
          </a:xfrm>
        </p:grpSpPr>
        <p:sp>
          <p:nvSpPr>
            <p:cNvPr id="10" name="Прямоугольная выноска 9"/>
            <p:cNvSpPr/>
            <p:nvPr/>
          </p:nvSpPr>
          <p:spPr>
            <a:xfrm>
              <a:off x="5949863" y="1406466"/>
              <a:ext cx="5461348" cy="1662412"/>
            </a:xfrm>
            <a:prstGeom prst="wedgeRectCallout">
              <a:avLst>
                <a:gd name="adj1" fmla="val -69686"/>
                <a:gd name="adj2" fmla="val -59547"/>
              </a:avLst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783" name="TextBox 10"/>
            <p:cNvSpPr txBox="1">
              <a:spLocks noChangeArrowheads="1"/>
            </p:cNvSpPr>
            <p:nvPr/>
          </p:nvSpPr>
          <p:spPr bwMode="auto">
            <a:xfrm>
              <a:off x="6250488" y="1791222"/>
              <a:ext cx="504798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>
                  <a:solidFill>
                    <a:srgbClr val="FFFF00"/>
                  </a:solidFill>
                </a:rPr>
                <a:t>осознанное</a:t>
              </a:r>
              <a:r>
                <a:rPr lang="ru-RU" b="1"/>
                <a:t> стремление копировать определенную модель поведения. </a:t>
              </a:r>
            </a:p>
          </p:txBody>
        </p:sp>
      </p:grp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949950" y="3419475"/>
          <a:ext cx="5461000" cy="2841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917"/>
                <a:gridCol w="708002"/>
                <a:gridCol w="4279429"/>
              </a:tblGrid>
              <a:tr h="50400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cap="all" baseline="0" dirty="0" smtClean="0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образцы для подражания</a:t>
                      </a:r>
                      <a:endParaRPr lang="ru-RU" sz="1600" b="1" cap="all" baseline="0" dirty="0">
                        <a:solidFill>
                          <a:srgbClr val="FFFF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00">
                <a:tc gridSpan="3">
                  <a:txBody>
                    <a:bodyPr/>
                    <a:lstStyle/>
                    <a:p>
                      <a:endParaRPr lang="ru-RU" sz="9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000">
                <a:tc>
                  <a:txBody>
                    <a:bodyPr/>
                    <a:lstStyle/>
                    <a:p>
                      <a:pPr algn="l"/>
                      <a:endParaRPr lang="ru-RU" sz="14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этапе первичной социализации 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00">
                <a:tc>
                  <a:txBody>
                    <a:bodyPr/>
                    <a:lstStyle/>
                    <a:p>
                      <a:endParaRPr lang="ru-RU" sz="8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endParaRPr lang="ru-RU" sz="14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 правило - родители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sz="80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 этапе вторичной социализации 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ru-RU" sz="800" b="1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ru-RU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endParaRPr lang="ru-RU" sz="1600" b="0" cap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как правило - значимые другие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14" name="Выгнутая влево стрелка 13"/>
          <p:cNvSpPr/>
          <p:nvPr/>
        </p:nvSpPr>
        <p:spPr>
          <a:xfrm>
            <a:off x="6413500" y="4295775"/>
            <a:ext cx="438150" cy="688975"/>
          </a:xfrm>
          <a:prstGeom prst="curv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6438900" y="5413375"/>
            <a:ext cx="438150" cy="688975"/>
          </a:xfrm>
          <a:prstGeom prst="curvedRight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V="1">
            <a:off x="5349875" y="4724400"/>
            <a:ext cx="1547813" cy="1111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6118225" y="4295775"/>
            <a:ext cx="288925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6130925" y="5503863"/>
            <a:ext cx="252413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Небесный</Template>
  <TotalTime>1632</TotalTime>
  <Words>1087</Words>
  <Application>Microsoft Office PowerPoint</Application>
  <PresentationFormat>Произвольный</PresentationFormat>
  <Paragraphs>240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17</vt:i4>
      </vt:variant>
      <vt:variant>
        <vt:lpstr>Заголовки слайдов</vt:lpstr>
      </vt:variant>
      <vt:variant>
        <vt:i4>18</vt:i4>
      </vt:variant>
    </vt:vector>
  </HeadingPairs>
  <TitlesOfParts>
    <vt:vector size="40" baseType="lpstr">
      <vt:lpstr>Arial</vt:lpstr>
      <vt:lpstr>Calibri Light</vt:lpstr>
      <vt:lpstr>Calibri</vt:lpstr>
      <vt:lpstr>Times New Roman</vt:lpstr>
      <vt:lpstr>Wingdings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Небеса</vt:lpstr>
      <vt:lpstr>Слайд 1</vt:lpstr>
      <vt:lpstr>Литература:</vt:lpstr>
      <vt:lpstr>Слайд 3</vt:lpstr>
      <vt:lpstr>Слайд 4</vt:lpstr>
      <vt:lpstr>Соотношение понятий «человек», «индивид», «личность», «индивидуальность»</vt:lpstr>
      <vt:lpstr>СОЦИАЛИЗАЦИЯ</vt:lpstr>
      <vt:lpstr>Социальная роль – динамическая характеристика социального статуса. Структура социальной роли: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 Bond</dc:creator>
  <cp:lastModifiedBy>ACER</cp:lastModifiedBy>
  <cp:revision>83</cp:revision>
  <dcterms:created xsi:type="dcterms:W3CDTF">2014-11-24T17:22:19Z</dcterms:created>
  <dcterms:modified xsi:type="dcterms:W3CDTF">2022-10-25T17:01:40Z</dcterms:modified>
</cp:coreProperties>
</file>